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5"/>
  </p:notesMasterIdLst>
  <p:handoutMasterIdLst>
    <p:handoutMasterId r:id="rId46"/>
  </p:handoutMasterIdLst>
  <p:sldIdLst>
    <p:sldId id="256" r:id="rId2"/>
    <p:sldId id="257" r:id="rId3"/>
    <p:sldId id="285" r:id="rId4"/>
    <p:sldId id="284" r:id="rId5"/>
    <p:sldId id="263" r:id="rId6"/>
    <p:sldId id="276" r:id="rId7"/>
    <p:sldId id="278" r:id="rId8"/>
    <p:sldId id="280" r:id="rId9"/>
    <p:sldId id="268" r:id="rId10"/>
    <p:sldId id="292" r:id="rId11"/>
    <p:sldId id="293" r:id="rId12"/>
    <p:sldId id="269" r:id="rId13"/>
    <p:sldId id="281" r:id="rId14"/>
    <p:sldId id="298" r:id="rId15"/>
    <p:sldId id="290" r:id="rId16"/>
    <p:sldId id="270" r:id="rId17"/>
    <p:sldId id="258" r:id="rId18"/>
    <p:sldId id="305" r:id="rId19"/>
    <p:sldId id="307" r:id="rId20"/>
    <p:sldId id="259" r:id="rId21"/>
    <p:sldId id="260" r:id="rId22"/>
    <p:sldId id="297" r:id="rId23"/>
    <p:sldId id="283" r:id="rId24"/>
    <p:sldId id="291" r:id="rId25"/>
    <p:sldId id="261" r:id="rId26"/>
    <p:sldId id="273" r:id="rId27"/>
    <p:sldId id="300" r:id="rId28"/>
    <p:sldId id="282" r:id="rId29"/>
    <p:sldId id="304" r:id="rId30"/>
    <p:sldId id="301" r:id="rId31"/>
    <p:sldId id="262" r:id="rId32"/>
    <p:sldId id="295" r:id="rId33"/>
    <p:sldId id="294" r:id="rId34"/>
    <p:sldId id="306" r:id="rId35"/>
    <p:sldId id="296" r:id="rId36"/>
    <p:sldId id="274" r:id="rId37"/>
    <p:sldId id="302" r:id="rId38"/>
    <p:sldId id="303" r:id="rId39"/>
    <p:sldId id="308" r:id="rId40"/>
    <p:sldId id="309" r:id="rId41"/>
    <p:sldId id="310" r:id="rId42"/>
    <p:sldId id="311" r:id="rId43"/>
    <p:sldId id="312" r:id="rId44"/>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accent2"/>
        </a:solidFill>
        <a:latin typeface="Bookman Old Style" pitchFamily="18" charset="0"/>
        <a:ea typeface="+mn-ea"/>
        <a:cs typeface="+mn-cs"/>
      </a:defRPr>
    </a:lvl1pPr>
    <a:lvl2pPr marL="457200" algn="l" rtl="0" eaLnBrk="0" fontAlgn="base" hangingPunct="0">
      <a:spcBef>
        <a:spcPct val="0"/>
      </a:spcBef>
      <a:spcAft>
        <a:spcPct val="0"/>
      </a:spcAft>
      <a:defRPr sz="2400" kern="1200">
        <a:solidFill>
          <a:schemeClr val="accent2"/>
        </a:solidFill>
        <a:latin typeface="Bookman Old Style" pitchFamily="18" charset="0"/>
        <a:ea typeface="+mn-ea"/>
        <a:cs typeface="+mn-cs"/>
      </a:defRPr>
    </a:lvl2pPr>
    <a:lvl3pPr marL="914400" algn="l" rtl="0" eaLnBrk="0" fontAlgn="base" hangingPunct="0">
      <a:spcBef>
        <a:spcPct val="0"/>
      </a:spcBef>
      <a:spcAft>
        <a:spcPct val="0"/>
      </a:spcAft>
      <a:defRPr sz="2400" kern="1200">
        <a:solidFill>
          <a:schemeClr val="accent2"/>
        </a:solidFill>
        <a:latin typeface="Bookman Old Style" pitchFamily="18" charset="0"/>
        <a:ea typeface="+mn-ea"/>
        <a:cs typeface="+mn-cs"/>
      </a:defRPr>
    </a:lvl3pPr>
    <a:lvl4pPr marL="1371600" algn="l" rtl="0" eaLnBrk="0" fontAlgn="base" hangingPunct="0">
      <a:spcBef>
        <a:spcPct val="0"/>
      </a:spcBef>
      <a:spcAft>
        <a:spcPct val="0"/>
      </a:spcAft>
      <a:defRPr sz="2400" kern="1200">
        <a:solidFill>
          <a:schemeClr val="accent2"/>
        </a:solidFill>
        <a:latin typeface="Bookman Old Style" pitchFamily="18" charset="0"/>
        <a:ea typeface="+mn-ea"/>
        <a:cs typeface="+mn-cs"/>
      </a:defRPr>
    </a:lvl4pPr>
    <a:lvl5pPr marL="1828800" algn="l" rtl="0" eaLnBrk="0" fontAlgn="base" hangingPunct="0">
      <a:spcBef>
        <a:spcPct val="0"/>
      </a:spcBef>
      <a:spcAft>
        <a:spcPct val="0"/>
      </a:spcAft>
      <a:defRPr sz="2400" kern="1200">
        <a:solidFill>
          <a:schemeClr val="accent2"/>
        </a:solidFill>
        <a:latin typeface="Bookman Old Style" pitchFamily="18" charset="0"/>
        <a:ea typeface="+mn-ea"/>
        <a:cs typeface="+mn-cs"/>
      </a:defRPr>
    </a:lvl5pPr>
    <a:lvl6pPr marL="2286000" algn="l" defTabSz="914400" rtl="0" eaLnBrk="1" latinLnBrk="0" hangingPunct="1">
      <a:defRPr sz="2400" kern="1200">
        <a:solidFill>
          <a:schemeClr val="accent2"/>
        </a:solidFill>
        <a:latin typeface="Bookman Old Style" pitchFamily="18" charset="0"/>
        <a:ea typeface="+mn-ea"/>
        <a:cs typeface="+mn-cs"/>
      </a:defRPr>
    </a:lvl6pPr>
    <a:lvl7pPr marL="2743200" algn="l" defTabSz="914400" rtl="0" eaLnBrk="1" latinLnBrk="0" hangingPunct="1">
      <a:defRPr sz="2400" kern="1200">
        <a:solidFill>
          <a:schemeClr val="accent2"/>
        </a:solidFill>
        <a:latin typeface="Bookman Old Style" pitchFamily="18" charset="0"/>
        <a:ea typeface="+mn-ea"/>
        <a:cs typeface="+mn-cs"/>
      </a:defRPr>
    </a:lvl7pPr>
    <a:lvl8pPr marL="3200400" algn="l" defTabSz="914400" rtl="0" eaLnBrk="1" latinLnBrk="0" hangingPunct="1">
      <a:defRPr sz="2400" kern="1200">
        <a:solidFill>
          <a:schemeClr val="accent2"/>
        </a:solidFill>
        <a:latin typeface="Bookman Old Style" pitchFamily="18" charset="0"/>
        <a:ea typeface="+mn-ea"/>
        <a:cs typeface="+mn-cs"/>
      </a:defRPr>
    </a:lvl8pPr>
    <a:lvl9pPr marL="3657600" algn="l" defTabSz="914400" rtl="0" eaLnBrk="1" latinLnBrk="0" hangingPunct="1">
      <a:defRPr sz="2400" kern="1200">
        <a:solidFill>
          <a:schemeClr val="accent2"/>
        </a:solidFill>
        <a:latin typeface="Bookman Old Style"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FF"/>
    <a:srgbClr val="663300"/>
    <a:srgbClr val="800000"/>
    <a:srgbClr val="00FFCC"/>
    <a:srgbClr val="FF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795" autoAdjust="0"/>
    <p:restoredTop sz="94658" autoAdjust="0"/>
  </p:normalViewPr>
  <p:slideViewPr>
    <p:cSldViewPr>
      <p:cViewPr>
        <p:scale>
          <a:sx n="50" d="100"/>
          <a:sy n="50" d="100"/>
        </p:scale>
        <p:origin x="-900" y="-5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01"/>
    </p:cViewPr>
  </p:sorterViewPr>
  <p:notesViewPr>
    <p:cSldViewPr>
      <p:cViewPr varScale="1">
        <p:scale>
          <a:sx n="28" d="100"/>
          <a:sy n="28" d="100"/>
        </p:scale>
        <p:origin x="-1266"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3686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US"/>
          </a:p>
        </p:txBody>
      </p:sp>
      <p:sp>
        <p:nvSpPr>
          <p:cNvPr id="36868"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US"/>
          </a:p>
        </p:txBody>
      </p:sp>
      <p:sp>
        <p:nvSpPr>
          <p:cNvPr id="36869"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70D5C7E9-9A4A-493C-AEA9-190EB466DD8F}" type="slidenum">
              <a:rPr lang="en-US"/>
              <a:pPr>
                <a:defRPr/>
              </a:pPr>
              <a:t>‹#›</a:t>
            </a:fld>
            <a:endParaRPr lang="en-US"/>
          </a:p>
        </p:txBody>
      </p:sp>
    </p:spTree>
    <p:extLst>
      <p:ext uri="{BB962C8B-B14F-4D97-AF65-F5344CB8AC3E}">
        <p14:creationId xmlns:p14="http://schemas.microsoft.com/office/powerpoint/2010/main" val="29505846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6387"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482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14400" y="4416425"/>
            <a:ext cx="50292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6391" name="Rectangle 7"/>
          <p:cNvSpPr>
            <a:spLocks noGrp="1" noChangeArrowheads="1"/>
          </p:cNvSpPr>
          <p:nvPr>
            <p:ph type="sldNum" sz="quarter" idx="5"/>
          </p:nvPr>
        </p:nvSpPr>
        <p:spPr bwMode="auto">
          <a:xfrm>
            <a:off x="3886200" y="8831263"/>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74255519-1821-483A-83B9-D4A1E124D530}" type="slidenum">
              <a:rPr lang="en-US"/>
              <a:pPr>
                <a:defRPr/>
              </a:pPr>
              <a:t>‹#›</a:t>
            </a:fld>
            <a:endParaRPr lang="en-US"/>
          </a:p>
        </p:txBody>
      </p:sp>
    </p:spTree>
    <p:extLst>
      <p:ext uri="{BB962C8B-B14F-4D97-AF65-F5344CB8AC3E}">
        <p14:creationId xmlns:p14="http://schemas.microsoft.com/office/powerpoint/2010/main" val="147744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DD851D2-4695-412A-9535-888A48F84293}" type="slidenum">
              <a:rPr lang="en-US" smtClean="0"/>
              <a:pPr/>
              <a:t>1</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917A0930-DAF8-4B39-A4BB-CB2723843E25}" type="slidenum">
              <a:rPr lang="en-US" smtClean="0"/>
              <a:pPr/>
              <a:t>4</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smtClean="0"/>
              <a:t>But as more people moved in and ownership of land differed conflicts arose</a:t>
            </a:r>
          </a:p>
          <a:p>
            <a:r>
              <a:rPr lang="en-US" smtClean="0"/>
              <a:t>Indians believed couldn’t own land, air or water</a:t>
            </a:r>
          </a:p>
          <a:p>
            <a:r>
              <a:rPr lang="en-US" smtClean="0"/>
              <a:t>Before the American Revolution Indians lands protected by British</a:t>
            </a:r>
          </a:p>
          <a:p>
            <a:r>
              <a:rPr lang="en-US" smtClean="0"/>
              <a:t>After war Indian rights eroded</a:t>
            </a:r>
          </a:p>
          <a:p>
            <a:r>
              <a:rPr lang="en-US" smtClean="0"/>
              <a:t>1803</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E433563F-CDBF-4E96-BD67-61D2B5A24811}" type="slidenum">
              <a:rPr lang="en-US" smtClean="0"/>
              <a:pPr/>
              <a:t>5</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r>
              <a:rPr lang="en-US" smtClean="0"/>
              <a:t>Choctaw the largest tribe in Georgia-land in west Georgia</a:t>
            </a:r>
          </a:p>
          <a:p>
            <a:r>
              <a:rPr lang="en-US" smtClean="0"/>
              <a:t>Creeks and Cherokee controlled most of the land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47FFC97-6622-4C1F-83F3-87F7EF1E9D21}" type="slidenum">
              <a:rPr lang="en-US" smtClean="0"/>
              <a:pPr/>
              <a:t>20</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E785B2-24F4-48A7-83F7-542FE3452A2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D32E4D-7DC0-443F-8B85-07281C5E790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852DDC-2443-466B-8937-7B498F7F250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28AB1D-C881-4AFA-BCF7-BAFBC9629DB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59F4C4-A980-490D-8CE9-D1138242E87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274EDDD-EE81-4199-81DF-2375C300D8F3}"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7562807-4250-46CD-BF6C-7258CB163033}"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637A05-4106-49BF-A621-72331D89BD5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E4DB0B-C948-4586-B1C0-0A8AEB147EE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10D7B9-A133-4D87-8B0F-4609A12E31A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98BADE7-FC37-48F3-B34E-D6C3BF1DBA4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2324D6A-8263-4A8C-8FAB-6D633E2FBF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93F316-BCED-4607-9FC7-007CC9C181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90E0214-A9FC-44ED-9621-ED6BF11115C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2AFA19B-2412-4F06-B3F1-7711EAF1609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ED0DDF-8E9B-4530-9BAE-F1C0B65B1F1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pPr>
              <a:defRPr/>
            </a:pPr>
            <a:fld id="{A2DBD531-B6B6-444B-82B4-F9064322544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rtl="0" eaLnBrk="0" fontAlgn="base" hangingPunct="0">
        <a:spcBef>
          <a:spcPct val="0"/>
        </a:spcBef>
        <a:spcAft>
          <a:spcPct val="0"/>
        </a:spcAft>
        <a:defRPr sz="4400">
          <a:solidFill>
            <a:srgbClr val="008000"/>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a:solidFill>
            <a:srgbClr val="008000"/>
          </a:solidFill>
          <a:effectLst>
            <a:outerShdw blurRad="38100" dist="38100" dir="2700000" algn="tl">
              <a:srgbClr val="C0C0C0"/>
            </a:outerShdw>
          </a:effectLst>
          <a:latin typeface="Palatia" pitchFamily="2" charset="0"/>
        </a:defRPr>
      </a:lvl2pPr>
      <a:lvl3pPr algn="ctr" rtl="0" eaLnBrk="0" fontAlgn="base" hangingPunct="0">
        <a:spcBef>
          <a:spcPct val="0"/>
        </a:spcBef>
        <a:spcAft>
          <a:spcPct val="0"/>
        </a:spcAft>
        <a:defRPr sz="4400">
          <a:solidFill>
            <a:srgbClr val="008000"/>
          </a:solidFill>
          <a:effectLst>
            <a:outerShdw blurRad="38100" dist="38100" dir="2700000" algn="tl">
              <a:srgbClr val="C0C0C0"/>
            </a:outerShdw>
          </a:effectLst>
          <a:latin typeface="Palatia" pitchFamily="2" charset="0"/>
        </a:defRPr>
      </a:lvl3pPr>
      <a:lvl4pPr algn="ctr" rtl="0" eaLnBrk="0" fontAlgn="base" hangingPunct="0">
        <a:spcBef>
          <a:spcPct val="0"/>
        </a:spcBef>
        <a:spcAft>
          <a:spcPct val="0"/>
        </a:spcAft>
        <a:defRPr sz="4400">
          <a:solidFill>
            <a:srgbClr val="008000"/>
          </a:solidFill>
          <a:effectLst>
            <a:outerShdw blurRad="38100" dist="38100" dir="2700000" algn="tl">
              <a:srgbClr val="C0C0C0"/>
            </a:outerShdw>
          </a:effectLst>
          <a:latin typeface="Palatia" pitchFamily="2" charset="0"/>
        </a:defRPr>
      </a:lvl4pPr>
      <a:lvl5pPr algn="ctr" rtl="0" eaLnBrk="0" fontAlgn="base" hangingPunct="0">
        <a:spcBef>
          <a:spcPct val="0"/>
        </a:spcBef>
        <a:spcAft>
          <a:spcPct val="0"/>
        </a:spcAft>
        <a:defRPr sz="4400">
          <a:solidFill>
            <a:srgbClr val="008000"/>
          </a:solidFill>
          <a:effectLst>
            <a:outerShdw blurRad="38100" dist="38100" dir="2700000" algn="tl">
              <a:srgbClr val="C0C0C0"/>
            </a:outerShdw>
          </a:effectLst>
          <a:latin typeface="Palatia" pitchFamily="2" charset="0"/>
        </a:defRPr>
      </a:lvl5pPr>
      <a:lvl6pPr marL="457200" algn="ctr" rtl="0" eaLnBrk="0" fontAlgn="base" hangingPunct="0">
        <a:spcBef>
          <a:spcPct val="0"/>
        </a:spcBef>
        <a:spcAft>
          <a:spcPct val="0"/>
        </a:spcAft>
        <a:defRPr sz="4400">
          <a:solidFill>
            <a:srgbClr val="008000"/>
          </a:solidFill>
          <a:effectLst>
            <a:outerShdw blurRad="38100" dist="38100" dir="2700000" algn="tl">
              <a:srgbClr val="C0C0C0"/>
            </a:outerShdw>
          </a:effectLst>
          <a:latin typeface="Palatia" pitchFamily="2" charset="0"/>
        </a:defRPr>
      </a:lvl6pPr>
      <a:lvl7pPr marL="914400" algn="ctr" rtl="0" eaLnBrk="0" fontAlgn="base" hangingPunct="0">
        <a:spcBef>
          <a:spcPct val="0"/>
        </a:spcBef>
        <a:spcAft>
          <a:spcPct val="0"/>
        </a:spcAft>
        <a:defRPr sz="4400">
          <a:solidFill>
            <a:srgbClr val="008000"/>
          </a:solidFill>
          <a:effectLst>
            <a:outerShdw blurRad="38100" dist="38100" dir="2700000" algn="tl">
              <a:srgbClr val="C0C0C0"/>
            </a:outerShdw>
          </a:effectLst>
          <a:latin typeface="Palatia" pitchFamily="2" charset="0"/>
        </a:defRPr>
      </a:lvl7pPr>
      <a:lvl8pPr marL="1371600" algn="ctr" rtl="0" eaLnBrk="0" fontAlgn="base" hangingPunct="0">
        <a:spcBef>
          <a:spcPct val="0"/>
        </a:spcBef>
        <a:spcAft>
          <a:spcPct val="0"/>
        </a:spcAft>
        <a:defRPr sz="4400">
          <a:solidFill>
            <a:srgbClr val="008000"/>
          </a:solidFill>
          <a:effectLst>
            <a:outerShdw blurRad="38100" dist="38100" dir="2700000" algn="tl">
              <a:srgbClr val="C0C0C0"/>
            </a:outerShdw>
          </a:effectLst>
          <a:latin typeface="Palatia" pitchFamily="2" charset="0"/>
        </a:defRPr>
      </a:lvl8pPr>
      <a:lvl9pPr marL="1828800" algn="ctr" rtl="0" eaLnBrk="0" fontAlgn="base" hangingPunct="0">
        <a:spcBef>
          <a:spcPct val="0"/>
        </a:spcBef>
        <a:spcAft>
          <a:spcPct val="0"/>
        </a:spcAft>
        <a:defRPr sz="4400">
          <a:solidFill>
            <a:srgbClr val="008000"/>
          </a:solidFill>
          <a:effectLst>
            <a:outerShdw blurRad="38100" dist="38100" dir="2700000" algn="tl">
              <a:srgbClr val="C0C0C0"/>
            </a:outerShdw>
          </a:effectLst>
          <a:latin typeface="Palatia" pitchFamily="2" charset="0"/>
        </a:defRPr>
      </a:lvl9pPr>
    </p:titleStyle>
    <p:bodyStyle>
      <a:lvl1pPr marL="342900" indent="-342900" algn="l" rtl="0" eaLnBrk="0" fontAlgn="base" hangingPunct="0">
        <a:spcBef>
          <a:spcPct val="20000"/>
        </a:spcBef>
        <a:spcAft>
          <a:spcPct val="0"/>
        </a:spcAft>
        <a:buChar char="•"/>
        <a:defRPr sz="3200">
          <a:solidFill>
            <a:srgbClr val="8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800000"/>
          </a:solidFill>
          <a:latin typeface="+mj-lt"/>
        </a:defRPr>
      </a:lvl2pPr>
      <a:lvl3pPr marL="1143000" indent="-228600" algn="l" rtl="0" eaLnBrk="0" fontAlgn="base" hangingPunct="0">
        <a:spcBef>
          <a:spcPct val="20000"/>
        </a:spcBef>
        <a:spcAft>
          <a:spcPct val="0"/>
        </a:spcAft>
        <a:buChar char="•"/>
        <a:defRPr sz="2400">
          <a:solidFill>
            <a:srgbClr val="800000"/>
          </a:solidFill>
          <a:latin typeface="+mn-lt"/>
        </a:defRPr>
      </a:lvl3pPr>
      <a:lvl4pPr marL="1600200" indent="-228600" algn="l" rtl="0" eaLnBrk="0" fontAlgn="base" hangingPunct="0">
        <a:spcBef>
          <a:spcPct val="20000"/>
        </a:spcBef>
        <a:spcAft>
          <a:spcPct val="0"/>
        </a:spcAft>
        <a:buChar char="–"/>
        <a:defRPr sz="2000">
          <a:solidFill>
            <a:srgbClr val="800000"/>
          </a:solidFill>
          <a:latin typeface="+mn-lt"/>
        </a:defRPr>
      </a:lvl4pPr>
      <a:lvl5pPr marL="2057400" indent="-228600" algn="l" rtl="0" eaLnBrk="0" fontAlgn="base" hangingPunct="0">
        <a:spcBef>
          <a:spcPct val="20000"/>
        </a:spcBef>
        <a:spcAft>
          <a:spcPct val="0"/>
        </a:spcAft>
        <a:buChar char="»"/>
        <a:defRPr sz="2000">
          <a:solidFill>
            <a:srgbClr val="800000"/>
          </a:solidFill>
          <a:latin typeface="+mn-lt"/>
        </a:defRPr>
      </a:lvl5pPr>
      <a:lvl6pPr marL="2514600" indent="-228600" algn="l" rtl="0" eaLnBrk="0" fontAlgn="base" hangingPunct="0">
        <a:spcBef>
          <a:spcPct val="20000"/>
        </a:spcBef>
        <a:spcAft>
          <a:spcPct val="0"/>
        </a:spcAft>
        <a:buChar char="»"/>
        <a:defRPr sz="2000">
          <a:solidFill>
            <a:srgbClr val="800000"/>
          </a:solidFill>
          <a:latin typeface="+mn-lt"/>
        </a:defRPr>
      </a:lvl6pPr>
      <a:lvl7pPr marL="2971800" indent="-228600" algn="l" rtl="0" eaLnBrk="0" fontAlgn="base" hangingPunct="0">
        <a:spcBef>
          <a:spcPct val="20000"/>
        </a:spcBef>
        <a:spcAft>
          <a:spcPct val="0"/>
        </a:spcAft>
        <a:buChar char="»"/>
        <a:defRPr sz="2000">
          <a:solidFill>
            <a:srgbClr val="800000"/>
          </a:solidFill>
          <a:latin typeface="+mn-lt"/>
        </a:defRPr>
      </a:lvl7pPr>
      <a:lvl8pPr marL="3429000" indent="-228600" algn="l" rtl="0" eaLnBrk="0" fontAlgn="base" hangingPunct="0">
        <a:spcBef>
          <a:spcPct val="20000"/>
        </a:spcBef>
        <a:spcAft>
          <a:spcPct val="0"/>
        </a:spcAft>
        <a:buChar char="»"/>
        <a:defRPr sz="2000">
          <a:solidFill>
            <a:srgbClr val="800000"/>
          </a:solidFill>
          <a:latin typeface="+mn-lt"/>
        </a:defRPr>
      </a:lvl8pPr>
      <a:lvl9pPr marL="3886200" indent="-228600" algn="l" rtl="0" eaLnBrk="0" fontAlgn="base" hangingPunct="0">
        <a:spcBef>
          <a:spcPct val="20000"/>
        </a:spcBef>
        <a:spcAft>
          <a:spcPct val="0"/>
        </a:spcAft>
        <a:buChar char="»"/>
        <a:defRPr sz="2000">
          <a:solidFill>
            <a:srgbClr val="8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http://www.rootsweb.ancestry.com/~tncjrcd/JohnRoss.JPG" TargetMode="External"/><Relationship Id="rId2" Type="http://schemas.openxmlformats.org/officeDocument/2006/relationships/image" Target="../media/image10.jpeg"/><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http://upload.wikimedia.org/wikipedia/commons/5/55/Major_ridge.jpg"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m/imgres?imgurl=http://www.rootsweb.ancestry.com/~itcherok/images/chseal.gif&amp;imgrefurl=http://www.rootsweb.ancestry.com/~itcherok/history/seal.htm&amp;usg=__IUfbvjUCS5owr8tnmyT0UimM5XE=&amp;h=304&amp;w=304&amp;sz=12&amp;hl=en&amp;start=22&amp;um=1&amp;tbnid=49Jdk06BXbSsdM:&amp;tbnh=116&amp;tbnw=116&amp;prev=/images?q=cherokee+indians+photos&amp;start=20&amp;ndsp=20&amp;um=1&amp;hl=en&amp;safe=active&amp;rls=com.microsoft:en-us&amp;sa=N"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http://cherokeehistory.com/johridge.jpg" TargetMode="External"/><Relationship Id="rId2" Type="http://schemas.openxmlformats.org/officeDocument/2006/relationships/image" Target="../media/image25.jpeg"/><Relationship Id="rId1" Type="http://schemas.openxmlformats.org/officeDocument/2006/relationships/slideLayout" Target="../slideLayouts/slideLayout15.xml"/><Relationship Id="rId6" Type="http://schemas.openxmlformats.org/officeDocument/2006/relationships/image" Target="../media/image26.jpeg"/><Relationship Id="rId5" Type="http://schemas.openxmlformats.org/officeDocument/2006/relationships/image" Target="http://upload.wikimedia.org/wikipedia/commons/5/55/Major_ridge.jpg" TargetMode="Externa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http://www.rootsweb.ancestry.com/~tncjrcd/JohnRoss.JPG" TargetMode="External"/><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http://www.army.mil/cmh-pg/books/cg&amp;csa/Scott-Wt.JPG"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a:defRPr/>
            </a:pPr>
            <a:r>
              <a:rPr lang="en-US" smtClean="0">
                <a:solidFill>
                  <a:schemeClr val="accent2"/>
                </a:solidFill>
              </a:rPr>
              <a:t>The Indian Removal</a:t>
            </a:r>
          </a:p>
        </p:txBody>
      </p:sp>
      <p:sp>
        <p:nvSpPr>
          <p:cNvPr id="2051" name="Rectangle 3"/>
          <p:cNvSpPr>
            <a:spLocks noGrp="1" noChangeArrowheads="1"/>
          </p:cNvSpPr>
          <p:nvPr>
            <p:ph type="subTitle" idx="1"/>
          </p:nvPr>
        </p:nvSpPr>
        <p:spPr/>
        <p:txBody>
          <a:bodyPr/>
          <a:lstStyle/>
          <a:p>
            <a:endParaRPr lang="en-US" smtClean="0"/>
          </a:p>
        </p:txBody>
      </p:sp>
      <p:pic>
        <p:nvPicPr>
          <p:cNvPr id="2052" name="Picture 82" descr="trailoftears"/>
          <p:cNvPicPr>
            <a:picLocks noChangeAspect="1" noChangeArrowheads="1"/>
          </p:cNvPicPr>
          <p:nvPr/>
        </p:nvPicPr>
        <p:blipFill>
          <a:blip r:embed="rId3" cstate="print"/>
          <a:srcRect/>
          <a:stretch>
            <a:fillRect/>
          </a:stretch>
        </p:blipFill>
        <p:spPr bwMode="auto">
          <a:xfrm>
            <a:off x="1447800" y="3429000"/>
            <a:ext cx="6400800" cy="2286000"/>
          </a:xfrm>
          <a:prstGeom prst="rect">
            <a:avLst/>
          </a:prstGeom>
          <a:noFill/>
          <a:ln w="9525">
            <a:noFill/>
            <a:miter lim="800000"/>
            <a:headEnd/>
            <a:tailEnd/>
          </a:ln>
        </p:spPr>
      </p:pic>
      <p:pic>
        <p:nvPicPr>
          <p:cNvPr id="2053" name="Picture 85" descr="flagseal"/>
          <p:cNvPicPr>
            <a:picLocks noChangeAspect="1" noChangeArrowheads="1"/>
          </p:cNvPicPr>
          <p:nvPr/>
        </p:nvPicPr>
        <p:blipFill>
          <a:blip r:embed="rId4" cstate="print"/>
          <a:srcRect/>
          <a:stretch>
            <a:fillRect/>
          </a:stretch>
        </p:blipFill>
        <p:spPr bwMode="auto">
          <a:xfrm>
            <a:off x="3962400" y="1066800"/>
            <a:ext cx="1428750" cy="809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defRPr/>
            </a:pPr>
            <a:r>
              <a:rPr lang="en-US" sz="4000" smtClean="0"/>
              <a:t>Francis Scott Key</a:t>
            </a:r>
            <a:br>
              <a:rPr lang="en-US" sz="4000" smtClean="0"/>
            </a:br>
            <a:r>
              <a:rPr lang="en-US" sz="4000" smtClean="0"/>
              <a:t>Star Spangled Banner</a:t>
            </a:r>
          </a:p>
        </p:txBody>
      </p:sp>
      <p:sp>
        <p:nvSpPr>
          <p:cNvPr id="11267" name="Rectangle 6"/>
          <p:cNvSpPr>
            <a:spLocks noGrp="1" noChangeArrowheads="1"/>
          </p:cNvSpPr>
          <p:nvPr>
            <p:ph sz="half" idx="1"/>
          </p:nvPr>
        </p:nvSpPr>
        <p:spPr/>
        <p:txBody>
          <a:bodyPr/>
          <a:lstStyle/>
          <a:p>
            <a:endParaRPr lang="en-US" smtClean="0"/>
          </a:p>
        </p:txBody>
      </p:sp>
      <p:sp>
        <p:nvSpPr>
          <p:cNvPr id="11268" name="Rectangle 7"/>
          <p:cNvSpPr>
            <a:spLocks noGrp="1" noChangeArrowheads="1"/>
          </p:cNvSpPr>
          <p:nvPr>
            <p:ph sz="half" idx="2"/>
          </p:nvPr>
        </p:nvSpPr>
        <p:spPr/>
        <p:txBody>
          <a:bodyPr/>
          <a:lstStyle/>
          <a:p>
            <a:endParaRPr lang="en-US" smtClean="0"/>
          </a:p>
        </p:txBody>
      </p:sp>
      <p:pic>
        <p:nvPicPr>
          <p:cNvPr id="11269" name="Picture 9" descr="image?id=82595&amp;rendTypeId=4"/>
          <p:cNvPicPr>
            <a:picLocks noChangeAspect="1" noChangeArrowheads="1"/>
          </p:cNvPicPr>
          <p:nvPr/>
        </p:nvPicPr>
        <p:blipFill>
          <a:blip r:embed="rId2" cstate="print"/>
          <a:srcRect/>
          <a:stretch>
            <a:fillRect/>
          </a:stretch>
        </p:blipFill>
        <p:spPr bwMode="auto">
          <a:xfrm>
            <a:off x="5105400" y="2057400"/>
            <a:ext cx="3505200" cy="4286250"/>
          </a:xfrm>
          <a:prstGeom prst="rect">
            <a:avLst/>
          </a:prstGeom>
          <a:noFill/>
          <a:ln w="9525">
            <a:noFill/>
            <a:miter lim="800000"/>
            <a:headEnd/>
            <a:tailEnd/>
          </a:ln>
        </p:spPr>
      </p:pic>
      <p:pic>
        <p:nvPicPr>
          <p:cNvPr id="11270" name="Picture 11" descr="francis-scott-key-1-sized"/>
          <p:cNvPicPr>
            <a:picLocks noChangeAspect="1" noChangeArrowheads="1"/>
          </p:cNvPicPr>
          <p:nvPr/>
        </p:nvPicPr>
        <p:blipFill>
          <a:blip r:embed="rId3" cstate="print"/>
          <a:srcRect/>
          <a:stretch>
            <a:fillRect/>
          </a:stretch>
        </p:blipFill>
        <p:spPr bwMode="auto">
          <a:xfrm>
            <a:off x="685800" y="2133600"/>
            <a:ext cx="3744913"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map of Georgia rivers"/>
          <p:cNvPicPr>
            <a:picLocks noChangeAspect="1" noChangeArrowheads="1"/>
          </p:cNvPicPr>
          <p:nvPr/>
        </p:nvPicPr>
        <p:blipFill>
          <a:blip r:embed="rId2" cstate="print"/>
          <a:srcRect/>
          <a:stretch>
            <a:fillRect/>
          </a:stretch>
        </p:blipFill>
        <p:spPr bwMode="auto">
          <a:xfrm>
            <a:off x="0" y="1905000"/>
            <a:ext cx="4233863" cy="4953000"/>
          </a:xfrm>
          <a:prstGeom prst="rect">
            <a:avLst/>
          </a:prstGeom>
          <a:noFill/>
          <a:ln w="9525">
            <a:noFill/>
            <a:miter lim="800000"/>
            <a:headEnd/>
            <a:tailEnd/>
          </a:ln>
        </p:spPr>
      </p:pic>
      <p:sp>
        <p:nvSpPr>
          <p:cNvPr id="63492" name="Rectangle 4"/>
          <p:cNvSpPr>
            <a:spLocks noGrp="1" noChangeArrowheads="1"/>
          </p:cNvSpPr>
          <p:nvPr>
            <p:ph type="title"/>
          </p:nvPr>
        </p:nvSpPr>
        <p:spPr>
          <a:xfrm>
            <a:off x="685800" y="0"/>
            <a:ext cx="7772400" cy="1143000"/>
          </a:xfrm>
        </p:spPr>
        <p:txBody>
          <a:bodyPr/>
          <a:lstStyle/>
          <a:p>
            <a:pPr>
              <a:defRPr/>
            </a:pPr>
            <a:r>
              <a:rPr lang="en-US" sz="4000" smtClean="0">
                <a:solidFill>
                  <a:srgbClr val="663300"/>
                </a:solidFill>
                <a:latin typeface="Bodoni MT Black" pitchFamily="18" charset="0"/>
              </a:rPr>
              <a:t>Alexander McGillivary</a:t>
            </a:r>
            <a:br>
              <a:rPr lang="en-US" sz="4000" smtClean="0">
                <a:solidFill>
                  <a:srgbClr val="663300"/>
                </a:solidFill>
                <a:latin typeface="Bodoni MT Black" pitchFamily="18" charset="0"/>
              </a:rPr>
            </a:br>
            <a:r>
              <a:rPr lang="en-US" sz="4000" smtClean="0">
                <a:solidFill>
                  <a:srgbClr val="663300"/>
                </a:solidFill>
                <a:latin typeface="Bodoni MT Black" pitchFamily="18" charset="0"/>
              </a:rPr>
              <a:t>Upper Creek chief</a:t>
            </a:r>
          </a:p>
        </p:txBody>
      </p:sp>
      <p:sp>
        <p:nvSpPr>
          <p:cNvPr id="63493" name="Rectangle 5"/>
          <p:cNvSpPr>
            <a:spLocks noGrp="1" noChangeArrowheads="1"/>
          </p:cNvSpPr>
          <p:nvPr>
            <p:ph sz="half" idx="1"/>
          </p:nvPr>
        </p:nvSpPr>
        <p:spPr>
          <a:xfrm>
            <a:off x="304800" y="1524000"/>
            <a:ext cx="5791200" cy="4114800"/>
          </a:xfrm>
        </p:spPr>
        <p:txBody>
          <a:bodyPr/>
          <a:lstStyle/>
          <a:p>
            <a:pPr>
              <a:buFontTx/>
              <a:buBlip>
                <a:blip r:embed="rId3"/>
              </a:buBlip>
            </a:pPr>
            <a:r>
              <a:rPr lang="en-US" b="1" smtClean="0">
                <a:solidFill>
                  <a:srgbClr val="663300"/>
                </a:solidFill>
              </a:rPr>
              <a:t>Upper Creeks against giving up land</a:t>
            </a:r>
          </a:p>
          <a:p>
            <a:pPr>
              <a:buFontTx/>
              <a:buBlip>
                <a:blip r:embed="rId3"/>
              </a:buBlip>
            </a:pPr>
            <a:r>
              <a:rPr lang="en-US" b="1" smtClean="0">
                <a:solidFill>
                  <a:srgbClr val="663300"/>
                </a:solidFill>
              </a:rPr>
              <a:t>1790 went to Washington persuaded to cede land between Oconee and</a:t>
            </a:r>
            <a:r>
              <a:rPr lang="en-US" smtClean="0">
                <a:solidFill>
                  <a:srgbClr val="663300"/>
                </a:solidFill>
              </a:rPr>
              <a:t> </a:t>
            </a:r>
            <a:r>
              <a:rPr lang="en-US" b="1" smtClean="0">
                <a:solidFill>
                  <a:srgbClr val="663300"/>
                </a:solidFill>
              </a:rPr>
              <a:t>Ogeechee rivers</a:t>
            </a:r>
            <a:r>
              <a:rPr lang="en-US" b="1" smtClean="0"/>
              <a:t> </a:t>
            </a:r>
          </a:p>
          <a:p>
            <a:pPr>
              <a:buFontTx/>
              <a:buNone/>
            </a:pPr>
            <a:endParaRPr lang="en-US" b="1" smtClean="0"/>
          </a:p>
          <a:p>
            <a:pPr>
              <a:buFontTx/>
              <a:buNone/>
            </a:pPr>
            <a:r>
              <a:rPr lang="en-US" smtClean="0"/>
              <a:t>       </a:t>
            </a:r>
            <a:r>
              <a:rPr lang="en-US" b="1" smtClean="0">
                <a:solidFill>
                  <a:schemeClr val="accent2"/>
                </a:solidFill>
              </a:rPr>
              <a:t>Oconee  </a:t>
            </a:r>
            <a:r>
              <a:rPr lang="en-US" smtClean="0"/>
              <a:t>         </a:t>
            </a:r>
            <a:r>
              <a:rPr lang="en-US" b="1" smtClean="0">
                <a:solidFill>
                  <a:schemeClr val="accent2"/>
                </a:solidFill>
              </a:rPr>
              <a:t>Ogeechee</a:t>
            </a:r>
          </a:p>
          <a:p>
            <a:pPr>
              <a:buFontTx/>
              <a:buBlip>
                <a:blip r:embed="rId3"/>
              </a:buBlip>
            </a:pPr>
            <a:r>
              <a:rPr lang="en-US" b="1" smtClean="0">
                <a:solidFill>
                  <a:srgbClr val="663300"/>
                </a:solidFill>
              </a:rPr>
              <a:t>In return for treaty Creeks received money and other goods</a:t>
            </a:r>
          </a:p>
        </p:txBody>
      </p:sp>
      <p:pic>
        <p:nvPicPr>
          <p:cNvPr id="13317" name="Picture 7" descr="Mcgillivray"/>
          <p:cNvPicPr>
            <a:picLocks noGrp="1" noChangeAspect="1" noChangeArrowheads="1"/>
          </p:cNvPicPr>
          <p:nvPr>
            <p:ph sz="half" idx="2"/>
          </p:nvPr>
        </p:nvPicPr>
        <p:blipFill>
          <a:blip r:embed="rId4" cstate="print"/>
          <a:srcRect/>
          <a:stretch>
            <a:fillRect/>
          </a:stretch>
        </p:blipFill>
        <p:spPr>
          <a:xfrm>
            <a:off x="5638800" y="1981200"/>
            <a:ext cx="3505200" cy="4876800"/>
          </a:xfrm>
          <a:noFill/>
        </p:spPr>
      </p:pic>
      <p:sp>
        <p:nvSpPr>
          <p:cNvPr id="63499" name="Line 11"/>
          <p:cNvSpPr>
            <a:spLocks noChangeShapeType="1"/>
          </p:cNvSpPr>
          <p:nvPr/>
        </p:nvSpPr>
        <p:spPr bwMode="auto">
          <a:xfrm flipH="1" flipV="1">
            <a:off x="3200400" y="4191000"/>
            <a:ext cx="762000" cy="1066800"/>
          </a:xfrm>
          <a:prstGeom prst="line">
            <a:avLst/>
          </a:prstGeom>
          <a:noFill/>
          <a:ln w="9525">
            <a:solidFill>
              <a:schemeClr val="tx1"/>
            </a:solidFill>
            <a:round/>
            <a:headEnd/>
            <a:tailEnd type="triangle" w="med" len="med"/>
          </a:ln>
        </p:spPr>
        <p:txBody>
          <a:bodyPr/>
          <a:lstStyle/>
          <a:p>
            <a:endParaRPr lang="en-US"/>
          </a:p>
        </p:txBody>
      </p:sp>
      <p:sp>
        <p:nvSpPr>
          <p:cNvPr id="63501" name="Line 13"/>
          <p:cNvSpPr>
            <a:spLocks noChangeShapeType="1"/>
          </p:cNvSpPr>
          <p:nvPr/>
        </p:nvSpPr>
        <p:spPr bwMode="auto">
          <a:xfrm flipH="1" flipV="1">
            <a:off x="2362200" y="4343400"/>
            <a:ext cx="304800" cy="7620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493">
                                            <p:txEl>
                                              <p:pRg st="0" end="0"/>
                                            </p:txEl>
                                          </p:spTgt>
                                        </p:tgtEl>
                                        <p:attrNameLst>
                                          <p:attrName>style.visibility</p:attrName>
                                        </p:attrNameLst>
                                      </p:cBhvr>
                                      <p:to>
                                        <p:strVal val="visible"/>
                                      </p:to>
                                    </p:set>
                                    <p:animEffect transition="in" filter="blinds(horizontal)">
                                      <p:cBhvr>
                                        <p:cTn id="7" dur="3000"/>
                                        <p:tgtEl>
                                          <p:spTgt spid="634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3493">
                                            <p:txEl>
                                              <p:pRg st="1" end="1"/>
                                            </p:txEl>
                                          </p:spTgt>
                                        </p:tgtEl>
                                        <p:attrNameLst>
                                          <p:attrName>style.visibility</p:attrName>
                                        </p:attrNameLst>
                                      </p:cBhvr>
                                      <p:to>
                                        <p:strVal val="visible"/>
                                      </p:to>
                                    </p:set>
                                    <p:animEffect transition="in" filter="box(in)">
                                      <p:cBhvr>
                                        <p:cTn id="12" dur="3000"/>
                                        <p:tgtEl>
                                          <p:spTgt spid="634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3493">
                                            <p:txEl>
                                              <p:pRg st="3" end="3"/>
                                            </p:txEl>
                                          </p:spTgt>
                                        </p:tgtEl>
                                        <p:attrNameLst>
                                          <p:attrName>style.visibility</p:attrName>
                                        </p:attrNameLst>
                                      </p:cBhvr>
                                      <p:to>
                                        <p:strVal val="visible"/>
                                      </p:to>
                                    </p:set>
                                    <p:animEffect transition="in" filter="box(in)">
                                      <p:cBhvr>
                                        <p:cTn id="17" dur="3000"/>
                                        <p:tgtEl>
                                          <p:spTgt spid="6349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3493">
                                            <p:txEl>
                                              <p:pRg st="4" end="4"/>
                                            </p:txEl>
                                          </p:spTgt>
                                        </p:tgtEl>
                                        <p:attrNameLst>
                                          <p:attrName>style.visibility</p:attrName>
                                        </p:attrNameLst>
                                      </p:cBhvr>
                                      <p:to>
                                        <p:strVal val="visible"/>
                                      </p:to>
                                    </p:set>
                                    <p:animEffect transition="in" filter="box(in)">
                                      <p:cBhvr>
                                        <p:cTn id="22" dur="3000"/>
                                        <p:tgtEl>
                                          <p:spTgt spid="6349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3501"/>
                                        </p:tgtEl>
                                        <p:attrNameLst>
                                          <p:attrName>style.visibility</p:attrName>
                                        </p:attrNameLst>
                                      </p:cBhvr>
                                      <p:to>
                                        <p:strVal val="visible"/>
                                      </p:to>
                                    </p:set>
                                    <p:animEffect transition="in" filter="dissolve">
                                      <p:cBhvr>
                                        <p:cTn id="27" dur="500"/>
                                        <p:tgtEl>
                                          <p:spTgt spid="6350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3499"/>
                                        </p:tgtEl>
                                        <p:attrNameLst>
                                          <p:attrName>style.visibility</p:attrName>
                                        </p:attrNameLst>
                                      </p:cBhvr>
                                      <p:to>
                                        <p:strVal val="visible"/>
                                      </p:to>
                                    </p:set>
                                    <p:animEffect transition="in" filter="dissolve">
                                      <p:cBhvr>
                                        <p:cTn id="32" dur="500"/>
                                        <p:tgtEl>
                                          <p:spTgt spid="63499"/>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63493">
                                            <p:txEl>
                                              <p:pRg st="4" end="4"/>
                                            </p:txEl>
                                          </p:spTgt>
                                        </p:tgtEl>
                                        <p:attrNameLst>
                                          <p:attrName>style.visibility</p:attrName>
                                        </p:attrNameLst>
                                      </p:cBhvr>
                                      <p:to>
                                        <p:strVal val="visible"/>
                                      </p:to>
                                    </p:set>
                                    <p:animEffect transition="in" filter="wedge">
                                      <p:cBhvr>
                                        <p:cTn id="37" dur="2000"/>
                                        <p:tgtEl>
                                          <p:spTgt spid="6349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9" grpId="0" animBg="1"/>
      <p:bldP spid="635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28600"/>
            <a:ext cx="7772400" cy="1524000"/>
          </a:xfrm>
        </p:spPr>
        <p:txBody>
          <a:bodyPr/>
          <a:lstStyle/>
          <a:p>
            <a:pPr>
              <a:defRPr/>
            </a:pPr>
            <a:r>
              <a:rPr lang="en-US" smtClean="0">
                <a:solidFill>
                  <a:schemeClr val="accent2"/>
                </a:solidFill>
              </a:rPr>
              <a:t>Chief William McIntosh</a:t>
            </a:r>
            <a:br>
              <a:rPr lang="en-US" smtClean="0">
                <a:solidFill>
                  <a:schemeClr val="accent2"/>
                </a:solidFill>
              </a:rPr>
            </a:br>
            <a:r>
              <a:rPr lang="en-US" smtClean="0">
                <a:solidFill>
                  <a:schemeClr val="accent2"/>
                </a:solidFill>
              </a:rPr>
              <a:t>  Lower Creek Chief</a:t>
            </a:r>
          </a:p>
        </p:txBody>
      </p:sp>
      <p:sp>
        <p:nvSpPr>
          <p:cNvPr id="20483" name="Rectangle 3"/>
          <p:cNvSpPr>
            <a:spLocks noGrp="1" noChangeArrowheads="1"/>
          </p:cNvSpPr>
          <p:nvPr>
            <p:ph type="body" sz="half" idx="1"/>
          </p:nvPr>
        </p:nvSpPr>
        <p:spPr>
          <a:xfrm>
            <a:off x="685800" y="1981200"/>
            <a:ext cx="5257800" cy="4495800"/>
          </a:xfrm>
        </p:spPr>
        <p:txBody>
          <a:bodyPr/>
          <a:lstStyle/>
          <a:p>
            <a:pPr>
              <a:buFontTx/>
              <a:buBlip>
                <a:blip r:embed="rId2"/>
              </a:buBlip>
            </a:pPr>
            <a:r>
              <a:rPr lang="en-US" sz="2800" b="1" smtClean="0">
                <a:solidFill>
                  <a:schemeClr val="accent2"/>
                </a:solidFill>
              </a:rPr>
              <a:t>Fought with Andrew Jackson at Horseshoe Bend</a:t>
            </a:r>
          </a:p>
          <a:p>
            <a:pPr>
              <a:buFontTx/>
              <a:buBlip>
                <a:blip r:embed="rId2"/>
              </a:buBlip>
            </a:pPr>
            <a:r>
              <a:rPr lang="en-US" sz="2800" smtClean="0">
                <a:latin typeface="Bodoni MT Black" pitchFamily="18" charset="0"/>
              </a:rPr>
              <a:t>Treaty of Indian Springs</a:t>
            </a:r>
          </a:p>
          <a:p>
            <a:pPr>
              <a:buFontTx/>
              <a:buNone/>
            </a:pPr>
            <a:r>
              <a:rPr lang="en-US" sz="2800" smtClean="0">
                <a:solidFill>
                  <a:schemeClr val="accent2"/>
                </a:solidFill>
              </a:rPr>
              <a:t>   </a:t>
            </a:r>
            <a:r>
              <a:rPr lang="en-US" sz="2800" b="1" smtClean="0">
                <a:solidFill>
                  <a:schemeClr val="accent2"/>
                </a:solidFill>
              </a:rPr>
              <a:t>which sold away the last of the Creek Indian lands in Georgia for $400,000 </a:t>
            </a:r>
          </a:p>
          <a:p>
            <a:pPr>
              <a:buFontTx/>
              <a:buBlip>
                <a:blip r:embed="rId2"/>
              </a:buBlip>
            </a:pPr>
            <a:r>
              <a:rPr lang="en-US" sz="2800" b="1" smtClean="0">
                <a:solidFill>
                  <a:schemeClr val="accent2"/>
                </a:solidFill>
              </a:rPr>
              <a:t>Killed by his people for doing so</a:t>
            </a:r>
          </a:p>
        </p:txBody>
      </p:sp>
      <p:pic>
        <p:nvPicPr>
          <p:cNvPr id="12292" name="Picture 6" descr="mcintosh"/>
          <p:cNvPicPr>
            <a:picLocks noGrp="1" noChangeAspect="1" noChangeArrowheads="1"/>
          </p:cNvPicPr>
          <p:nvPr>
            <p:ph type="clipArt" sz="half" idx="2"/>
          </p:nvPr>
        </p:nvPicPr>
        <p:blipFill>
          <a:blip r:embed="rId3" cstate="print"/>
          <a:srcRect/>
          <a:stretch>
            <a:fillRect/>
          </a:stretch>
        </p:blipFill>
        <p:spPr>
          <a:xfrm>
            <a:off x="6078538" y="3200400"/>
            <a:ext cx="3065462" cy="36576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checkerboard(across)">
                                      <p:cBhvr>
                                        <p:cTn id="7" dur="30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dissolve">
                                      <p:cBhvr>
                                        <p:cTn id="12" dur="3000"/>
                                        <p:tgtEl>
                                          <p:spTgt spid="2048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Effect transition="in" filter="dissolve">
                                      <p:cBhvr>
                                        <p:cTn id="15" dur="500"/>
                                        <p:tgtEl>
                                          <p:spTgt spid="2048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nodeType="clickEffect">
                                  <p:stCondLst>
                                    <p:cond delay="0"/>
                                  </p:stCondLst>
                                  <p:childTnLst>
                                    <p:set>
                                      <p:cBhvr>
                                        <p:cTn id="19" dur="1" fill="hold">
                                          <p:stCondLst>
                                            <p:cond delay="0"/>
                                          </p:stCondLst>
                                        </p:cTn>
                                        <p:tgtEl>
                                          <p:spTgt spid="20483">
                                            <p:txEl>
                                              <p:pRg st="3" end="3"/>
                                            </p:txEl>
                                          </p:spTgt>
                                        </p:tgtEl>
                                        <p:attrNameLst>
                                          <p:attrName>style.visibility</p:attrName>
                                        </p:attrNameLst>
                                      </p:cBhvr>
                                      <p:to>
                                        <p:strVal val="visible"/>
                                      </p:to>
                                    </p:set>
                                    <p:animEffect transition="in" filter="wedge">
                                      <p:cBhvr>
                                        <p:cTn id="20" dur="20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defRPr/>
            </a:pPr>
            <a:r>
              <a:rPr lang="en-US" b="1" smtClean="0"/>
              <a:t>Cherokee</a:t>
            </a:r>
          </a:p>
        </p:txBody>
      </p:sp>
      <p:sp>
        <p:nvSpPr>
          <p:cNvPr id="33795" name="Rectangle 3"/>
          <p:cNvSpPr>
            <a:spLocks noGrp="1" noChangeArrowheads="1"/>
          </p:cNvSpPr>
          <p:nvPr>
            <p:ph type="body" sz="half" idx="1"/>
          </p:nvPr>
        </p:nvSpPr>
        <p:spPr>
          <a:xfrm>
            <a:off x="685800" y="1981200"/>
            <a:ext cx="7848600" cy="4114800"/>
          </a:xfrm>
        </p:spPr>
        <p:txBody>
          <a:bodyPr/>
          <a:lstStyle/>
          <a:p>
            <a:pPr>
              <a:buFontTx/>
              <a:buBlip>
                <a:blip r:embed="rId2"/>
              </a:buBlip>
            </a:pPr>
            <a:r>
              <a:rPr lang="en-US" sz="3600" b="1" smtClean="0"/>
              <a:t>Next came the Cherokee to be removed-</a:t>
            </a:r>
          </a:p>
          <a:p>
            <a:pPr>
              <a:buFontTx/>
              <a:buBlip>
                <a:blip r:embed="rId2"/>
              </a:buBlip>
            </a:pPr>
            <a:r>
              <a:rPr lang="en-US" sz="3600" b="1" smtClean="0"/>
              <a:t> they lived in north Ga. N.C., Tenn., and Ala.</a:t>
            </a:r>
          </a:p>
          <a:p>
            <a:pPr>
              <a:buFontTx/>
              <a:buBlip>
                <a:blip r:embed="rId2"/>
              </a:buBlip>
            </a:pPr>
            <a:r>
              <a:rPr lang="en-US" sz="3600" b="1" smtClean="0"/>
              <a:t>Considered the most “</a:t>
            </a:r>
            <a:r>
              <a:rPr lang="en-US" sz="3600" b="1" smtClean="0">
                <a:solidFill>
                  <a:srgbClr val="0000FF"/>
                </a:solidFill>
              </a:rPr>
              <a:t>civilized</a:t>
            </a:r>
            <a:r>
              <a:rPr lang="en-US" sz="3600" b="1" smtClean="0"/>
              <a:t>” had adopted a lot of “white” ways</a:t>
            </a:r>
          </a:p>
        </p:txBody>
      </p:sp>
      <p:pic>
        <p:nvPicPr>
          <p:cNvPr id="14340" name="Picture 7" descr="vj0t3w1l[1]"/>
          <p:cNvPicPr>
            <a:picLocks noGrp="1" noChangeAspect="1" noChangeArrowheads="1"/>
          </p:cNvPicPr>
          <p:nvPr>
            <p:ph sz="half" idx="2"/>
          </p:nvPr>
        </p:nvPicPr>
        <p:blipFill>
          <a:blip r:embed="rId3" cstate="print"/>
          <a:srcRect/>
          <a:stretch>
            <a:fillRect/>
          </a:stretch>
        </p:blipFill>
        <p:spPr>
          <a:xfrm>
            <a:off x="1524000" y="304800"/>
            <a:ext cx="1166813" cy="178276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dissolve">
                                      <p:cBhvr>
                                        <p:cTn id="7" dur="30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3795">
                                            <p:txEl>
                                              <p:pRg st="1" end="1"/>
                                            </p:txEl>
                                          </p:spTgt>
                                        </p:tgtEl>
                                        <p:attrNameLst>
                                          <p:attrName>style.visibility</p:attrName>
                                        </p:attrNameLst>
                                      </p:cBhvr>
                                      <p:to>
                                        <p:strVal val="visible"/>
                                      </p:to>
                                    </p:set>
                                    <p:animEffect transition="in" filter="box(in)">
                                      <p:cBhvr>
                                        <p:cTn id="12" dur="3000"/>
                                        <p:tgtEl>
                                          <p:spTgt spid="337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animEffect transition="in" filter="wedge">
                                      <p:cBhvr>
                                        <p:cTn id="17" dur="20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http://www.rootsweb.ancestry.com/~tncjrcd/JohnRoss.JPG"/>
          <p:cNvPicPr>
            <a:picLocks noChangeAspect="1" noChangeArrowheads="1"/>
          </p:cNvPicPr>
          <p:nvPr/>
        </p:nvPicPr>
        <p:blipFill>
          <a:blip r:embed="rId2" r:link="rId3" cstate="print"/>
          <a:srcRect/>
          <a:stretch>
            <a:fillRect/>
          </a:stretch>
        </p:blipFill>
        <p:spPr bwMode="auto">
          <a:xfrm>
            <a:off x="5105400" y="1981200"/>
            <a:ext cx="3511550" cy="4572000"/>
          </a:xfrm>
          <a:prstGeom prst="rect">
            <a:avLst/>
          </a:prstGeom>
          <a:noFill/>
          <a:ln w="9525">
            <a:noFill/>
            <a:miter lim="800000"/>
            <a:headEnd/>
            <a:tailEnd/>
          </a:ln>
        </p:spPr>
      </p:pic>
      <p:pic>
        <p:nvPicPr>
          <p:cNvPr id="15363" name="Picture 7" descr="http://upload.wikimedia.org/wikipedia/commons/5/55/Major_ridge.jpg"/>
          <p:cNvPicPr>
            <a:picLocks noChangeAspect="1" noChangeArrowheads="1"/>
          </p:cNvPicPr>
          <p:nvPr/>
        </p:nvPicPr>
        <p:blipFill>
          <a:blip r:embed="rId4" r:link="rId5" cstate="print"/>
          <a:srcRect/>
          <a:stretch>
            <a:fillRect/>
          </a:stretch>
        </p:blipFill>
        <p:spPr bwMode="auto">
          <a:xfrm>
            <a:off x="560388" y="2057400"/>
            <a:ext cx="3990975" cy="4495800"/>
          </a:xfrm>
          <a:prstGeom prst="rect">
            <a:avLst/>
          </a:prstGeom>
          <a:noFill/>
          <a:ln w="9525">
            <a:noFill/>
            <a:miter lim="800000"/>
            <a:headEnd/>
            <a:tailEnd/>
          </a:ln>
        </p:spPr>
      </p:pic>
      <p:sp>
        <p:nvSpPr>
          <p:cNvPr id="80900" name="Rectangle 4"/>
          <p:cNvSpPr>
            <a:spLocks noGrp="1" noChangeArrowheads="1"/>
          </p:cNvSpPr>
          <p:nvPr>
            <p:ph type="title"/>
          </p:nvPr>
        </p:nvSpPr>
        <p:spPr/>
        <p:txBody>
          <a:bodyPr/>
          <a:lstStyle/>
          <a:p>
            <a:pPr>
              <a:defRPr/>
            </a:pPr>
            <a:endParaRPr lang="en-US" smtClean="0"/>
          </a:p>
        </p:txBody>
      </p:sp>
      <p:sp>
        <p:nvSpPr>
          <p:cNvPr id="15365" name="Rectangle 5"/>
          <p:cNvSpPr>
            <a:spLocks noGrp="1" noChangeArrowheads="1"/>
          </p:cNvSpPr>
          <p:nvPr>
            <p:ph sz="half" idx="1"/>
          </p:nvPr>
        </p:nvSpPr>
        <p:spPr/>
        <p:txBody>
          <a:bodyPr/>
          <a:lstStyle/>
          <a:p>
            <a:endParaRPr lang="en-US" smtClean="0"/>
          </a:p>
        </p:txBody>
      </p:sp>
      <p:sp>
        <p:nvSpPr>
          <p:cNvPr id="15366" name="Rectangle 6"/>
          <p:cNvSpPr>
            <a:spLocks noGrp="1" noChangeArrowheads="1"/>
          </p:cNvSpPr>
          <p:nvPr>
            <p:ph sz="half" idx="2"/>
          </p:nvPr>
        </p:nvSpPr>
        <p:spPr/>
        <p:txBody>
          <a:bodyPr/>
          <a:lstStyle/>
          <a:p>
            <a:endParaRPr lang="en-US" smtClean="0"/>
          </a:p>
        </p:txBody>
      </p:sp>
      <p:sp>
        <p:nvSpPr>
          <p:cNvPr id="15367" name="Rectangle 3"/>
          <p:cNvSpPr>
            <a:spLocks noGrp="1" noChangeArrowheads="1"/>
          </p:cNvSpPr>
          <p:nvPr>
            <p:ph type="body" idx="4294967295"/>
          </p:nvPr>
        </p:nvSpPr>
        <p:spPr>
          <a:xfrm>
            <a:off x="0" y="0"/>
            <a:ext cx="9144000" cy="6858000"/>
          </a:xfrm>
        </p:spPr>
        <p:txBody>
          <a:bodyPr/>
          <a:lstStyle/>
          <a:p>
            <a:pPr>
              <a:buFontTx/>
              <a:buBlip>
                <a:blip r:embed="rId6"/>
              </a:buBlip>
            </a:pPr>
            <a:r>
              <a:rPr lang="en-US" b="1" smtClean="0">
                <a:latin typeface="Baskerville Old Face" pitchFamily="18" charset="0"/>
              </a:rPr>
              <a:t>Major Ridge and John Ross shared a vision of the Cherokee Nation that it could maintain its separate culture and still coexist with its white neighbors.</a:t>
            </a:r>
          </a:p>
          <a:p>
            <a:pPr>
              <a:buFontTx/>
              <a:buNone/>
            </a:pPr>
            <a:endParaRPr lang="en-US" b="1" smtClean="0">
              <a:latin typeface="Baskerville Old Face" pitchFamily="18" charset="0"/>
            </a:endParaRPr>
          </a:p>
          <a:p>
            <a:pPr>
              <a:buFontTx/>
              <a:buBlip>
                <a:blip r:embed="rId6"/>
              </a:buBlip>
            </a:pPr>
            <a:r>
              <a:rPr lang="en-US" b="1" smtClean="0">
                <a:latin typeface="Baskerville Old Face" pitchFamily="18" charset="0"/>
              </a:rPr>
              <a:t> They worked together to create a capitol for their </a:t>
            </a:r>
          </a:p>
          <a:p>
            <a:pPr>
              <a:buFontTx/>
              <a:buNone/>
            </a:pPr>
            <a:r>
              <a:rPr lang="en-US" b="1" smtClean="0">
                <a:latin typeface="Baskerville Old Face" pitchFamily="18" charset="0"/>
              </a:rPr>
              <a:t>     tribe, at New Echota.</a:t>
            </a:r>
          </a:p>
          <a:p>
            <a:pPr>
              <a:buFontTx/>
              <a:buNone/>
            </a:pPr>
            <a:endParaRPr lang="en-US" b="1" smtClean="0">
              <a:latin typeface="Baskerville Old Face" pitchFamily="18" charset="0"/>
            </a:endParaRPr>
          </a:p>
          <a:p>
            <a:pPr>
              <a:buFontTx/>
              <a:buBlip>
                <a:blip r:embed="rId6"/>
              </a:buBlip>
            </a:pPr>
            <a:r>
              <a:rPr lang="en-US" b="1" smtClean="0">
                <a:latin typeface="Baskerville Old Face" pitchFamily="18" charset="0"/>
              </a:rPr>
              <a:t> A written constitution put the tribe on an equal footing with the whites in terms of self government. </a:t>
            </a:r>
          </a:p>
          <a:p>
            <a:pPr>
              <a:buFontTx/>
              <a:buNone/>
            </a:pPr>
            <a:endParaRPr lang="en-US" b="1" smtClean="0">
              <a:latin typeface="Baskerville Old Face" pitchFamily="18" charset="0"/>
            </a:endParaRPr>
          </a:p>
          <a:p>
            <a:pPr>
              <a:buFontTx/>
              <a:buBlip>
                <a:blip r:embed="rId6"/>
              </a:buBlip>
            </a:pPr>
            <a:r>
              <a:rPr lang="en-US" b="1" smtClean="0">
                <a:latin typeface="Baskerville Old Face" pitchFamily="18" charset="0"/>
              </a:rPr>
              <a:t>The constitution was modeled on that of the United States</a:t>
            </a:r>
            <a:r>
              <a:rPr lang="en-US" b="1"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defRPr/>
            </a:pPr>
            <a:endParaRPr lang="en-US" smtClean="0"/>
          </a:p>
        </p:txBody>
      </p:sp>
      <p:sp>
        <p:nvSpPr>
          <p:cNvPr id="16387" name="Rectangle 3"/>
          <p:cNvSpPr>
            <a:spLocks noGrp="1" noChangeArrowheads="1"/>
          </p:cNvSpPr>
          <p:nvPr>
            <p:ph type="body" idx="1"/>
          </p:nvPr>
        </p:nvSpPr>
        <p:spPr>
          <a:xfrm>
            <a:off x="685800" y="914400"/>
            <a:ext cx="7772400" cy="5181600"/>
          </a:xfrm>
        </p:spPr>
        <p:txBody>
          <a:bodyPr/>
          <a:lstStyle/>
          <a:p>
            <a:pPr>
              <a:lnSpc>
                <a:spcPct val="90000"/>
              </a:lnSpc>
              <a:buFontTx/>
              <a:buBlip>
                <a:blip r:embed="rId2"/>
              </a:buBlip>
            </a:pPr>
            <a:r>
              <a:rPr lang="en-US" b="1" smtClean="0"/>
              <a:t>In an attempt to save their homeland Cherokee formed a nation that stretched across five states</a:t>
            </a:r>
          </a:p>
          <a:p>
            <a:pPr>
              <a:lnSpc>
                <a:spcPct val="90000"/>
              </a:lnSpc>
              <a:buFontTx/>
              <a:buNone/>
            </a:pPr>
            <a:endParaRPr lang="en-US" b="1" smtClean="0"/>
          </a:p>
          <a:p>
            <a:pPr>
              <a:lnSpc>
                <a:spcPct val="90000"/>
              </a:lnSpc>
              <a:buFontTx/>
              <a:buBlip>
                <a:blip r:embed="rId2"/>
              </a:buBlip>
            </a:pPr>
            <a:r>
              <a:rPr lang="en-US" b="1" smtClean="0"/>
              <a:t>Cherokee Phoenix-newspaper-bilingual</a:t>
            </a:r>
          </a:p>
          <a:p>
            <a:pPr>
              <a:lnSpc>
                <a:spcPct val="90000"/>
              </a:lnSpc>
              <a:buFontTx/>
              <a:buNone/>
            </a:pPr>
            <a:endParaRPr lang="en-US" b="1" smtClean="0"/>
          </a:p>
          <a:p>
            <a:pPr>
              <a:lnSpc>
                <a:spcPct val="90000"/>
              </a:lnSpc>
              <a:buFontTx/>
              <a:buBlip>
                <a:blip r:embed="rId2"/>
              </a:buBlip>
            </a:pPr>
            <a:r>
              <a:rPr lang="en-US" b="1" smtClean="0"/>
              <a:t>Georgia refused to recognize the Cherokee government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chseal">
            <a:hlinkClick r:id="rId2"/>
          </p:cNvPr>
          <p:cNvPicPr>
            <a:picLocks noChangeAspect="1" noChangeArrowheads="1"/>
          </p:cNvPicPr>
          <p:nvPr/>
        </p:nvPicPr>
        <p:blipFill>
          <a:blip r:embed="rId3" cstate="print"/>
          <a:srcRect/>
          <a:stretch>
            <a:fillRect/>
          </a:stretch>
        </p:blipFill>
        <p:spPr bwMode="auto">
          <a:xfrm>
            <a:off x="1371600" y="0"/>
            <a:ext cx="6705600" cy="6858000"/>
          </a:xfrm>
          <a:prstGeom prst="rect">
            <a:avLst/>
          </a:prstGeom>
          <a:noFill/>
          <a:ln w="9525">
            <a:noFill/>
            <a:miter lim="800000"/>
            <a:headEnd/>
            <a:tailEnd/>
          </a:ln>
        </p:spPr>
      </p:pic>
      <p:sp>
        <p:nvSpPr>
          <p:cNvPr id="21506" name="Rectangle 2"/>
          <p:cNvSpPr>
            <a:spLocks noGrp="1" noChangeArrowheads="1"/>
          </p:cNvSpPr>
          <p:nvPr>
            <p:ph type="title"/>
          </p:nvPr>
        </p:nvSpPr>
        <p:spPr/>
        <p:txBody>
          <a:bodyPr/>
          <a:lstStyle/>
          <a:p>
            <a:pPr>
              <a:defRPr/>
            </a:pPr>
            <a:r>
              <a:rPr lang="en-US" sz="6000" smtClean="0">
                <a:solidFill>
                  <a:schemeClr val="bg1"/>
                </a:solidFill>
                <a:latin typeface="Bodoni MT Black" pitchFamily="18" charset="0"/>
              </a:rPr>
              <a:t>Settlers wanted Cherokee removed</a:t>
            </a:r>
          </a:p>
        </p:txBody>
      </p:sp>
      <p:sp>
        <p:nvSpPr>
          <p:cNvPr id="17412" name="Rectangle 3"/>
          <p:cNvSpPr>
            <a:spLocks noGrp="1" noChangeArrowheads="1"/>
          </p:cNvSpPr>
          <p:nvPr>
            <p:ph type="body" idx="1"/>
          </p:nvPr>
        </p:nvSpPr>
        <p:spPr>
          <a:xfrm>
            <a:off x="0" y="2514600"/>
            <a:ext cx="9144000" cy="3581400"/>
          </a:xfrm>
        </p:spPr>
        <p:txBody>
          <a:bodyPr/>
          <a:lstStyle/>
          <a:p>
            <a:pPr>
              <a:buFontTx/>
              <a:buChar char=" "/>
            </a:pPr>
            <a:r>
              <a:rPr lang="en-US" sz="5400" b="1" smtClean="0">
                <a:solidFill>
                  <a:srgbClr val="0000FF"/>
                </a:solidFill>
                <a:latin typeface="Bodoni MT Black" pitchFamily="18" charset="0"/>
              </a:rPr>
              <a:t>Two reasons were-</a:t>
            </a:r>
          </a:p>
          <a:p>
            <a:pPr>
              <a:buFontTx/>
              <a:buChar char=" "/>
            </a:pPr>
            <a:r>
              <a:rPr lang="en-US" sz="5400" b="1" smtClean="0">
                <a:solidFill>
                  <a:srgbClr val="0000FF"/>
                </a:solidFill>
                <a:latin typeface="Bodoni MT Black" pitchFamily="18" charset="0"/>
              </a:rPr>
              <a:t>1. Homestead the land</a:t>
            </a:r>
          </a:p>
          <a:p>
            <a:pPr>
              <a:buFontTx/>
              <a:buChar char=" "/>
            </a:pPr>
            <a:r>
              <a:rPr lang="en-US" sz="5400" b="1" smtClean="0">
                <a:solidFill>
                  <a:srgbClr val="0000FF"/>
                </a:solidFill>
                <a:latin typeface="Bodoni MT Black" pitchFamily="18" charset="0"/>
              </a:rPr>
              <a:t>2. Mine for gold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flipV="1">
            <a:off x="685800" y="0"/>
            <a:ext cx="7772400" cy="609600"/>
          </a:xfrm>
        </p:spPr>
        <p:txBody>
          <a:bodyPr/>
          <a:lstStyle/>
          <a:p>
            <a:pPr>
              <a:defRPr/>
            </a:pPr>
            <a:endParaRPr lang="en-US" sz="4000" smtClean="0"/>
          </a:p>
        </p:txBody>
      </p:sp>
      <p:sp>
        <p:nvSpPr>
          <p:cNvPr id="18435" name="Rectangle 3"/>
          <p:cNvSpPr>
            <a:spLocks noGrp="1" noChangeArrowheads="1"/>
          </p:cNvSpPr>
          <p:nvPr>
            <p:ph type="body" idx="1"/>
          </p:nvPr>
        </p:nvSpPr>
        <p:spPr>
          <a:xfrm>
            <a:off x="0" y="838200"/>
            <a:ext cx="9144000" cy="5257800"/>
          </a:xfrm>
        </p:spPr>
        <p:txBody>
          <a:bodyPr/>
          <a:lstStyle/>
          <a:p>
            <a:pPr>
              <a:buFontTx/>
              <a:buBlip>
                <a:blip r:embed="rId2"/>
              </a:buBlip>
            </a:pPr>
            <a:r>
              <a:rPr lang="en-US" sz="4000" b="1" smtClean="0">
                <a:solidFill>
                  <a:schemeClr val="accent2"/>
                </a:solidFill>
              </a:rPr>
              <a:t>1828- Cherokees had adapted to European style customs</a:t>
            </a:r>
          </a:p>
          <a:p>
            <a:pPr>
              <a:buFontTx/>
              <a:buBlip>
                <a:blip r:embed="rId2"/>
              </a:buBlip>
            </a:pPr>
            <a:r>
              <a:rPr lang="en-US" sz="4000" b="1" smtClean="0">
                <a:solidFill>
                  <a:schemeClr val="accent2"/>
                </a:solidFill>
              </a:rPr>
              <a:t>clothing</a:t>
            </a:r>
          </a:p>
          <a:p>
            <a:pPr>
              <a:buFontTx/>
              <a:buBlip>
                <a:blip r:embed="rId2"/>
              </a:buBlip>
            </a:pPr>
            <a:r>
              <a:rPr lang="en-US" sz="4000" b="1" smtClean="0">
                <a:solidFill>
                  <a:schemeClr val="accent2"/>
                </a:solidFill>
              </a:rPr>
              <a:t>roads, schools, churches, representative government, large houses,farmers, ranchers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7"/>
          <p:cNvSpPr>
            <a:spLocks noGrp="1"/>
          </p:cNvSpPr>
          <p:nvPr>
            <p:ph type="title"/>
          </p:nvPr>
        </p:nvSpPr>
        <p:spPr>
          <a:xfrm>
            <a:off x="457200" y="273050"/>
            <a:ext cx="3008313" cy="6356350"/>
          </a:xfrm>
        </p:spPr>
        <p:txBody>
          <a:bodyPr/>
          <a:lstStyle/>
          <a:p>
            <a:pPr eaLnBrk="1" hangingPunct="1"/>
            <a:r>
              <a:rPr lang="en-US" smtClean="0">
                <a:latin typeface="Copperplate Gothic Bold" pitchFamily="34" charset="0"/>
              </a:rPr>
              <a:t>The Cherokee national newspaper, </a:t>
            </a:r>
            <a:r>
              <a:rPr lang="en-US" i="1" smtClean="0">
                <a:latin typeface="Copperplate Gothic Bold" pitchFamily="34" charset="0"/>
              </a:rPr>
              <a:t>The Cherokee Phoenix</a:t>
            </a:r>
            <a:r>
              <a:rPr lang="en-US" smtClean="0">
                <a:latin typeface="Copperplate Gothic Bold" pitchFamily="34" charset="0"/>
              </a:rPr>
              <a:t>,  was first printed in1828 at New Echota (near present Calhoun, GA) with Elias Boudinot as editor. The paper was printed in both Cherokee and English and became popular in the United States and Europe. </a:t>
            </a:r>
            <a:br>
              <a:rPr lang="en-US" smtClean="0">
                <a:latin typeface="Copperplate Gothic Bold" pitchFamily="34" charset="0"/>
              </a:rPr>
            </a:br>
            <a:endParaRPr lang="en-US" smtClean="0"/>
          </a:p>
        </p:txBody>
      </p:sp>
      <p:sp>
        <p:nvSpPr>
          <p:cNvPr id="19459" name="Content Placeholder 8"/>
          <p:cNvSpPr>
            <a:spLocks noGrp="1"/>
          </p:cNvSpPr>
          <p:nvPr>
            <p:ph idx="1"/>
          </p:nvPr>
        </p:nvSpPr>
        <p:spPr/>
        <p:txBody>
          <a:bodyPr/>
          <a:lstStyle/>
          <a:p>
            <a:pPr eaLnBrk="1" hangingPunct="1"/>
            <a:endParaRPr lang="en-US" smtClean="0"/>
          </a:p>
        </p:txBody>
      </p:sp>
      <p:sp>
        <p:nvSpPr>
          <p:cNvPr id="19460" name="Rectangle 3"/>
          <p:cNvSpPr>
            <a:spLocks noGrp="1" noChangeArrowheads="1"/>
          </p:cNvSpPr>
          <p:nvPr>
            <p:ph type="body" sz="half" idx="2"/>
          </p:nvPr>
        </p:nvSpPr>
        <p:spPr/>
        <p:txBody>
          <a:bodyPr/>
          <a:lstStyle/>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p:txBody>
      </p:sp>
      <p:sp>
        <p:nvSpPr>
          <p:cNvPr id="19461" name="Rectangle 6"/>
          <p:cNvSpPr>
            <a:spLocks noChangeArrowheads="1"/>
          </p:cNvSpPr>
          <p:nvPr/>
        </p:nvSpPr>
        <p:spPr bwMode="auto">
          <a:xfrm>
            <a:off x="457200" y="4254500"/>
            <a:ext cx="8305800" cy="1477963"/>
          </a:xfrm>
          <a:prstGeom prst="rect">
            <a:avLst/>
          </a:prstGeom>
          <a:noFill/>
          <a:ln w="9525">
            <a:noFill/>
            <a:miter lim="800000"/>
            <a:headEnd/>
            <a:tailEnd/>
          </a:ln>
        </p:spPr>
        <p:txBody>
          <a:bodyPr anchor="ctr">
            <a:spAutoFit/>
          </a:bodyPr>
          <a:lstStyle/>
          <a:p>
            <a:pPr eaLnBrk="1" hangingPunct="1"/>
            <a:endParaRPr lang="en-US"/>
          </a:p>
          <a:p>
            <a:pPr eaLnBrk="1" hangingPunct="1"/>
            <a:endParaRPr lang="en-US"/>
          </a:p>
          <a:p>
            <a:pPr eaLnBrk="1" hangingPunct="1"/>
            <a:endParaRPr lang="en-US"/>
          </a:p>
          <a:p>
            <a:pPr eaLnBrk="1" hangingPunct="1"/>
            <a:endParaRPr lang="en-US"/>
          </a:p>
          <a:p>
            <a:pPr eaLnBrk="1" hangingPunct="1"/>
            <a:endParaRPr lang="en-US"/>
          </a:p>
        </p:txBody>
      </p:sp>
      <p:pic>
        <p:nvPicPr>
          <p:cNvPr id="19462" name="Picture 8" descr="phoeni~1"/>
          <p:cNvPicPr>
            <a:picLocks noChangeAspect="1" noChangeArrowheads="1"/>
          </p:cNvPicPr>
          <p:nvPr/>
        </p:nvPicPr>
        <p:blipFill>
          <a:blip r:embed="rId2" cstate="print"/>
          <a:srcRect/>
          <a:stretch>
            <a:fillRect/>
          </a:stretch>
        </p:blipFill>
        <p:spPr bwMode="auto">
          <a:xfrm>
            <a:off x="4419600" y="914400"/>
            <a:ext cx="36576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herokee phoneix.jpg"/>
          <p:cNvPicPr>
            <a:picLocks noGrp="1" noChangeAspect="1"/>
          </p:cNvPicPr>
          <p:nvPr>
            <p:ph idx="1"/>
          </p:nvPr>
        </p:nvPicPr>
        <p:blipFill>
          <a:blip r:embed="rId2" cstate="print"/>
          <a:stretch>
            <a:fillRect/>
          </a:stretch>
        </p:blipFill>
        <p:spPr>
          <a:xfrm>
            <a:off x="914401" y="609600"/>
            <a:ext cx="5181600" cy="5531997"/>
          </a:xfrm>
        </p:spPr>
      </p:pic>
      <p:sp>
        <p:nvSpPr>
          <p:cNvPr id="4" name="Text Placeholder 3"/>
          <p:cNvSpPr>
            <a:spLocks noGrp="1"/>
          </p:cNvSpPr>
          <p:nvPr>
            <p:ph type="body" sz="half" idx="2"/>
          </p:nvPr>
        </p:nvSpPr>
        <p:spPr>
          <a:xfrm>
            <a:off x="0" y="1435100"/>
            <a:ext cx="3465513" cy="4691063"/>
          </a:xfrm>
        </p:spPr>
        <p:txBody>
          <a:bodyPr/>
          <a:lstStyle/>
          <a:p>
            <a:endParaRPr lang="en-US" dirty="0"/>
          </a:p>
        </p:txBody>
      </p:sp>
      <p:pic>
        <p:nvPicPr>
          <p:cNvPr id="6" name="Picture 5" descr="220px-Cherokeephoenix-5-1828.png"/>
          <p:cNvPicPr>
            <a:picLocks noChangeAspect="1"/>
          </p:cNvPicPr>
          <p:nvPr/>
        </p:nvPicPr>
        <p:blipFill>
          <a:blip r:embed="rId3" cstate="print"/>
          <a:stretch>
            <a:fillRect/>
          </a:stretch>
        </p:blipFill>
        <p:spPr>
          <a:xfrm>
            <a:off x="6172200" y="838200"/>
            <a:ext cx="2697481" cy="51054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defRPr/>
            </a:pPr>
            <a:r>
              <a:rPr lang="en-US" smtClean="0">
                <a:solidFill>
                  <a:schemeClr val="accent2"/>
                </a:solidFill>
              </a:rPr>
              <a:t>1700’s-1800’s</a:t>
            </a:r>
          </a:p>
        </p:txBody>
      </p:sp>
      <p:sp>
        <p:nvSpPr>
          <p:cNvPr id="3075" name="Rectangle 3"/>
          <p:cNvSpPr>
            <a:spLocks noGrp="1" noChangeArrowheads="1"/>
          </p:cNvSpPr>
          <p:nvPr>
            <p:ph type="body" idx="1"/>
          </p:nvPr>
        </p:nvSpPr>
        <p:spPr/>
        <p:txBody>
          <a:bodyPr/>
          <a:lstStyle/>
          <a:p>
            <a:r>
              <a:rPr lang="en-US" smtClean="0">
                <a:solidFill>
                  <a:schemeClr val="accent2"/>
                </a:solidFill>
              </a:rPr>
              <a:t>Georgia wanted to improve the state’s economy and add more land</a:t>
            </a:r>
          </a:p>
          <a:p>
            <a:r>
              <a:rPr lang="en-US" smtClean="0">
                <a:solidFill>
                  <a:schemeClr val="accent2"/>
                </a:solidFill>
              </a:rPr>
              <a:t>As the population of settlers in the state of Ga. increased, the demand for land began to affect the native Indian population.</a:t>
            </a:r>
          </a:p>
          <a:p>
            <a:r>
              <a:rPr lang="en-US" smtClean="0">
                <a:solidFill>
                  <a:schemeClr val="accent2"/>
                </a:solidFill>
              </a:rPr>
              <a:t>From 1783-1838 Indians were forced out of their traditional lands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EQUOYA"/>
          <p:cNvPicPr>
            <a:picLocks noChangeAspect="1" noChangeArrowheads="1"/>
          </p:cNvPicPr>
          <p:nvPr/>
        </p:nvPicPr>
        <p:blipFill>
          <a:blip r:embed="rId3" cstate="print"/>
          <a:srcRect/>
          <a:stretch>
            <a:fillRect/>
          </a:stretch>
        </p:blipFill>
        <p:spPr bwMode="auto">
          <a:xfrm rot="10800000" flipH="1" flipV="1">
            <a:off x="7262813" y="4495800"/>
            <a:ext cx="1881187" cy="2362200"/>
          </a:xfrm>
          <a:prstGeom prst="rect">
            <a:avLst/>
          </a:prstGeom>
          <a:noFill/>
          <a:ln w="9525">
            <a:noFill/>
            <a:miter lim="800000"/>
            <a:headEnd/>
            <a:tailEnd/>
          </a:ln>
        </p:spPr>
      </p:pic>
      <p:sp>
        <p:nvSpPr>
          <p:cNvPr id="7170" name="Rectangle 2"/>
          <p:cNvSpPr>
            <a:spLocks noGrp="1" noChangeArrowheads="1"/>
          </p:cNvSpPr>
          <p:nvPr>
            <p:ph type="title"/>
          </p:nvPr>
        </p:nvSpPr>
        <p:spPr>
          <a:xfrm>
            <a:off x="685800" y="228600"/>
            <a:ext cx="7772400" cy="914400"/>
          </a:xfrm>
        </p:spPr>
        <p:txBody>
          <a:bodyPr/>
          <a:lstStyle/>
          <a:p>
            <a:pPr>
              <a:defRPr/>
            </a:pPr>
            <a:r>
              <a:rPr lang="en-US" smtClean="0">
                <a:solidFill>
                  <a:schemeClr val="accent2"/>
                </a:solidFill>
              </a:rPr>
              <a:t>Contributions</a:t>
            </a:r>
          </a:p>
        </p:txBody>
      </p:sp>
      <p:sp>
        <p:nvSpPr>
          <p:cNvPr id="19460" name="Rectangle 3"/>
          <p:cNvSpPr>
            <a:spLocks noGrp="1" noChangeArrowheads="1"/>
          </p:cNvSpPr>
          <p:nvPr>
            <p:ph type="body" idx="1"/>
          </p:nvPr>
        </p:nvSpPr>
        <p:spPr>
          <a:xfrm>
            <a:off x="381000" y="1219200"/>
            <a:ext cx="8763000" cy="4876800"/>
          </a:xfrm>
        </p:spPr>
        <p:txBody>
          <a:bodyPr/>
          <a:lstStyle/>
          <a:p>
            <a:pPr>
              <a:buFontTx/>
              <a:buBlip>
                <a:blip r:embed="rId4"/>
              </a:buBlip>
            </a:pPr>
            <a:r>
              <a:rPr lang="en-US" b="1" smtClean="0">
                <a:solidFill>
                  <a:schemeClr val="accent2"/>
                </a:solidFill>
              </a:rPr>
              <a:t>Sequoyah’s syllabary-  George Gist</a:t>
            </a:r>
          </a:p>
          <a:p>
            <a:pPr>
              <a:buFontTx/>
              <a:buBlip>
                <a:blip r:embed="rId4"/>
              </a:buBlip>
            </a:pPr>
            <a:r>
              <a:rPr lang="en-US" b="1" smtClean="0">
                <a:solidFill>
                  <a:schemeClr val="accent2"/>
                </a:solidFill>
              </a:rPr>
              <a:t>father a scout, mother a Cherokee</a:t>
            </a:r>
          </a:p>
          <a:p>
            <a:pPr>
              <a:buFontTx/>
              <a:buBlip>
                <a:blip r:embed="rId4"/>
              </a:buBlip>
            </a:pPr>
            <a:r>
              <a:rPr lang="en-US" b="1" smtClean="0">
                <a:solidFill>
                  <a:schemeClr val="accent2"/>
                </a:solidFill>
              </a:rPr>
              <a:t>pig’s foot</a:t>
            </a:r>
          </a:p>
          <a:p>
            <a:pPr>
              <a:buFontTx/>
              <a:buBlip>
                <a:blip r:embed="rId4"/>
              </a:buBlip>
            </a:pPr>
            <a:r>
              <a:rPr lang="en-US" b="1" smtClean="0">
                <a:solidFill>
                  <a:schemeClr val="accent2"/>
                </a:solidFill>
              </a:rPr>
              <a:t>Cherokee’s unable to write letters home, read military orders, record events</a:t>
            </a:r>
          </a:p>
          <a:p>
            <a:pPr>
              <a:buFontTx/>
              <a:buBlip>
                <a:blip r:embed="rId4"/>
              </a:buBlip>
            </a:pPr>
            <a:r>
              <a:rPr lang="en-US" b="1" smtClean="0">
                <a:solidFill>
                  <a:schemeClr val="accent2"/>
                </a:solidFill>
              </a:rPr>
              <a:t>Used a phonetic system-sound represented by a symbol-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defRPr/>
            </a:pPr>
            <a:r>
              <a:rPr lang="en-US" smtClean="0"/>
              <a:t>Talking leaves</a:t>
            </a:r>
          </a:p>
        </p:txBody>
      </p:sp>
      <p:sp>
        <p:nvSpPr>
          <p:cNvPr id="20483" name="Rectangle 3"/>
          <p:cNvSpPr>
            <a:spLocks noGrp="1" noChangeArrowheads="1"/>
          </p:cNvSpPr>
          <p:nvPr>
            <p:ph type="body" idx="1"/>
          </p:nvPr>
        </p:nvSpPr>
        <p:spPr/>
        <p:txBody>
          <a:bodyPr/>
          <a:lstStyle/>
          <a:p>
            <a:pPr>
              <a:buFontTx/>
              <a:buBlip>
                <a:blip r:embed="rId2"/>
              </a:buBlip>
            </a:pPr>
            <a:r>
              <a:rPr lang="en-US" b="1" smtClean="0">
                <a:solidFill>
                  <a:schemeClr val="accent2"/>
                </a:solidFill>
              </a:rPr>
              <a:t>Took almost 12 years- 85 letters make up the Cherokee alphabet</a:t>
            </a:r>
          </a:p>
          <a:p>
            <a:pPr>
              <a:buFontTx/>
              <a:buBlip>
                <a:blip r:embed="rId2"/>
              </a:buBlip>
            </a:pPr>
            <a:r>
              <a:rPr lang="en-US" b="1" smtClean="0">
                <a:solidFill>
                  <a:schemeClr val="accent2"/>
                </a:solidFill>
              </a:rPr>
              <a:t>1821 Cherokee adopted his syllabary-to show whites’ didn’t need their written language</a:t>
            </a:r>
          </a:p>
          <a:p>
            <a:pPr>
              <a:buFontTx/>
              <a:buBlip>
                <a:blip r:embed="rId2"/>
              </a:buBlip>
            </a:pPr>
            <a:r>
              <a:rPr lang="en-US" b="1" smtClean="0">
                <a:solidFill>
                  <a:schemeClr val="accent2"/>
                </a:solidFill>
              </a:rPr>
              <a:t>Within months thousands of Cherokee’s became literate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a:defRPr/>
            </a:pPr>
            <a:endParaRPr lang="en-US" smtClean="0"/>
          </a:p>
        </p:txBody>
      </p:sp>
      <p:pic>
        <p:nvPicPr>
          <p:cNvPr id="21507" name="Picture 4" descr="cherokee_syllabary"/>
          <p:cNvPicPr>
            <a:picLocks noGrp="1" noChangeAspect="1" noChangeArrowheads="1"/>
          </p:cNvPicPr>
          <p:nvPr>
            <p:ph type="body" idx="1"/>
          </p:nvPr>
        </p:nvPicPr>
        <p:blipFill>
          <a:blip r:embed="rId2" cstate="print"/>
          <a:srcRect/>
          <a:stretch>
            <a:fillRect/>
          </a:stretch>
        </p:blipFill>
        <p:spPr>
          <a:xfrm>
            <a:off x="0" y="0"/>
            <a:ext cx="8915400" cy="66294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defRPr/>
            </a:pPr>
            <a:r>
              <a:rPr lang="en-US" smtClean="0"/>
              <a:t>Cherokee Government</a:t>
            </a:r>
          </a:p>
        </p:txBody>
      </p:sp>
      <p:sp>
        <p:nvSpPr>
          <p:cNvPr id="22531" name="Rectangle 3"/>
          <p:cNvSpPr>
            <a:spLocks noGrp="1" noChangeArrowheads="1"/>
          </p:cNvSpPr>
          <p:nvPr>
            <p:ph type="body" idx="1"/>
          </p:nvPr>
        </p:nvSpPr>
        <p:spPr/>
        <p:txBody>
          <a:bodyPr/>
          <a:lstStyle/>
          <a:p>
            <a:pPr>
              <a:lnSpc>
                <a:spcPct val="90000"/>
              </a:lnSpc>
              <a:buFontTx/>
              <a:buNone/>
            </a:pPr>
            <a:r>
              <a:rPr lang="en-US" sz="2800" b="1" smtClean="0"/>
              <a:t>Similarities to the U.S. Government</a:t>
            </a:r>
          </a:p>
          <a:p>
            <a:pPr>
              <a:lnSpc>
                <a:spcPct val="90000"/>
              </a:lnSpc>
            </a:pPr>
            <a:r>
              <a:rPr lang="en-US" sz="2800" b="1" smtClean="0"/>
              <a:t>Constitution</a:t>
            </a:r>
          </a:p>
          <a:p>
            <a:pPr>
              <a:lnSpc>
                <a:spcPct val="90000"/>
              </a:lnSpc>
            </a:pPr>
            <a:r>
              <a:rPr lang="en-US" sz="2800" b="1" smtClean="0"/>
              <a:t>Three branches of government</a:t>
            </a:r>
          </a:p>
          <a:p>
            <a:pPr>
              <a:lnSpc>
                <a:spcPct val="90000"/>
              </a:lnSpc>
            </a:pPr>
            <a:r>
              <a:rPr lang="en-US" sz="2800" b="1" smtClean="0"/>
              <a:t>Elected to office-principal chief</a:t>
            </a:r>
          </a:p>
          <a:p>
            <a:pPr>
              <a:lnSpc>
                <a:spcPct val="90000"/>
              </a:lnSpc>
            </a:pPr>
            <a:r>
              <a:rPr lang="en-US" sz="2800" b="1" smtClean="0"/>
              <a:t>Bicameral legislature</a:t>
            </a:r>
          </a:p>
          <a:p>
            <a:pPr>
              <a:lnSpc>
                <a:spcPct val="90000"/>
              </a:lnSpc>
            </a:pPr>
            <a:r>
              <a:rPr lang="en-US" sz="2800" b="1" smtClean="0"/>
              <a:t>Superior court</a:t>
            </a:r>
          </a:p>
          <a:p>
            <a:pPr>
              <a:lnSpc>
                <a:spcPct val="90000"/>
              </a:lnSpc>
            </a:pPr>
            <a:r>
              <a:rPr lang="en-US" sz="2800" b="1" smtClean="0"/>
              <a:t>U.S. Constitution didn’t allow a nation within a state without that state gov’t’s approval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flipV="1">
            <a:off x="685800" y="381000"/>
            <a:ext cx="7772400" cy="228600"/>
          </a:xfrm>
        </p:spPr>
        <p:txBody>
          <a:bodyPr/>
          <a:lstStyle/>
          <a:p>
            <a:pPr>
              <a:defRPr/>
            </a:pPr>
            <a:endParaRPr lang="en-US" sz="4000" smtClean="0"/>
          </a:p>
        </p:txBody>
      </p:sp>
      <p:sp>
        <p:nvSpPr>
          <p:cNvPr id="23555" name="Rectangle 3"/>
          <p:cNvSpPr>
            <a:spLocks noGrp="1" noChangeArrowheads="1"/>
          </p:cNvSpPr>
          <p:nvPr>
            <p:ph type="body" idx="1"/>
          </p:nvPr>
        </p:nvSpPr>
        <p:spPr>
          <a:xfrm>
            <a:off x="685800" y="0"/>
            <a:ext cx="7772400" cy="6096000"/>
          </a:xfrm>
        </p:spPr>
        <p:txBody>
          <a:bodyPr/>
          <a:lstStyle/>
          <a:p>
            <a:pPr>
              <a:buFontTx/>
              <a:buBlip>
                <a:blip r:embed="rId2"/>
              </a:buBlip>
            </a:pPr>
            <a:r>
              <a:rPr lang="en-US" sz="4400" smtClean="0"/>
              <a:t>1828-State of Georgia wouldn’t recognize the “Cherokee Nation” </a:t>
            </a:r>
          </a:p>
          <a:p>
            <a:pPr>
              <a:buFontTx/>
              <a:buBlip>
                <a:blip r:embed="rId2"/>
              </a:buBlip>
            </a:pPr>
            <a:r>
              <a:rPr lang="en-US" sz="4400" smtClean="0"/>
              <a:t>Declared Cherokee laws “null and void”</a:t>
            </a:r>
          </a:p>
          <a:p>
            <a:pPr>
              <a:buFontTx/>
              <a:buBlip>
                <a:blip r:embed="rId2"/>
              </a:buBlip>
            </a:pPr>
            <a:r>
              <a:rPr lang="en-US" sz="4400" smtClean="0"/>
              <a:t>Andrew Jackson becomes President and his reply to the Indians was to move west.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609600"/>
            <a:ext cx="7772400" cy="685800"/>
          </a:xfrm>
        </p:spPr>
        <p:txBody>
          <a:bodyPr/>
          <a:lstStyle/>
          <a:p>
            <a:pPr>
              <a:defRPr/>
            </a:pPr>
            <a:r>
              <a:rPr lang="en-US" sz="4000" smtClean="0">
                <a:solidFill>
                  <a:schemeClr val="accent2"/>
                </a:solidFill>
              </a:rPr>
              <a:t>Reasons for removal</a:t>
            </a:r>
          </a:p>
        </p:txBody>
      </p:sp>
      <p:sp>
        <p:nvSpPr>
          <p:cNvPr id="24579" name="Rectangle 3"/>
          <p:cNvSpPr>
            <a:spLocks noGrp="1" noChangeArrowheads="1"/>
          </p:cNvSpPr>
          <p:nvPr>
            <p:ph type="body" idx="1"/>
          </p:nvPr>
        </p:nvSpPr>
        <p:spPr>
          <a:xfrm>
            <a:off x="685800" y="1371600"/>
            <a:ext cx="7772400" cy="4724400"/>
          </a:xfrm>
        </p:spPr>
        <p:txBody>
          <a:bodyPr/>
          <a:lstStyle/>
          <a:p>
            <a:pPr>
              <a:buFontTx/>
              <a:buBlip>
                <a:blip r:embed="rId2"/>
              </a:buBlip>
            </a:pPr>
            <a:r>
              <a:rPr lang="en-US" sz="3600" smtClean="0">
                <a:solidFill>
                  <a:schemeClr val="accent2"/>
                </a:solidFill>
              </a:rPr>
              <a:t>This</a:t>
            </a:r>
            <a:r>
              <a:rPr lang="en-US" sz="3600" b="1" smtClean="0">
                <a:solidFill>
                  <a:schemeClr val="accent2"/>
                </a:solidFill>
              </a:rPr>
              <a:t> demand</a:t>
            </a:r>
            <a:r>
              <a:rPr lang="en-US" sz="3600" smtClean="0">
                <a:solidFill>
                  <a:schemeClr val="accent2"/>
                </a:solidFill>
              </a:rPr>
              <a:t> for land and its limited</a:t>
            </a:r>
            <a:r>
              <a:rPr lang="en-US" sz="3600" b="1" smtClean="0">
                <a:solidFill>
                  <a:schemeClr val="accent2"/>
                </a:solidFill>
              </a:rPr>
              <a:t> supply </a:t>
            </a:r>
            <a:r>
              <a:rPr lang="en-US" sz="3600" smtClean="0">
                <a:solidFill>
                  <a:schemeClr val="accent2"/>
                </a:solidFill>
              </a:rPr>
              <a:t>that eventually led to Indian removal.</a:t>
            </a:r>
          </a:p>
          <a:p>
            <a:pPr>
              <a:buFontTx/>
              <a:buBlip>
                <a:blip r:embed="rId2"/>
              </a:buBlip>
            </a:pPr>
            <a:r>
              <a:rPr lang="en-US" sz="3600" smtClean="0">
                <a:solidFill>
                  <a:schemeClr val="accent2"/>
                </a:solidFill>
              </a:rPr>
              <a:t>Discovery of gold in 1828 brought on another land rush.  Thousands of whites moved into north Ga. In search of gold.</a:t>
            </a:r>
            <a:endParaRPr lang="en-US" sz="3600" b="1" smtClean="0">
              <a:solidFill>
                <a:schemeClr val="accent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smtClean="0">
                <a:solidFill>
                  <a:schemeClr val="accent2"/>
                </a:solidFill>
              </a:rPr>
              <a:t>GOLD!</a:t>
            </a:r>
          </a:p>
        </p:txBody>
      </p:sp>
      <p:sp>
        <p:nvSpPr>
          <p:cNvPr id="25603" name="Rectangle 4"/>
          <p:cNvSpPr>
            <a:spLocks noGrp="1" noChangeArrowheads="1"/>
          </p:cNvSpPr>
          <p:nvPr>
            <p:ph type="body" sz="half" idx="2"/>
          </p:nvPr>
        </p:nvSpPr>
        <p:spPr>
          <a:xfrm>
            <a:off x="4114800" y="1371600"/>
            <a:ext cx="4343400" cy="4724400"/>
          </a:xfrm>
        </p:spPr>
        <p:txBody>
          <a:bodyPr/>
          <a:lstStyle/>
          <a:p>
            <a:pPr>
              <a:buFontTx/>
              <a:buBlip>
                <a:blip r:embed="rId2"/>
              </a:buBlip>
            </a:pPr>
            <a:r>
              <a:rPr lang="en-US" b="1" smtClean="0">
                <a:solidFill>
                  <a:schemeClr val="accent2"/>
                </a:solidFill>
              </a:rPr>
              <a:t>Gold discovered in Dahlonega in 1829.  The first gold mining center in the United States.</a:t>
            </a:r>
          </a:p>
          <a:p>
            <a:pPr>
              <a:buFontTx/>
              <a:buBlip>
                <a:blip r:embed="rId2"/>
              </a:buBlip>
            </a:pPr>
            <a:r>
              <a:rPr lang="en-US" b="1" smtClean="0">
                <a:solidFill>
                  <a:schemeClr val="accent2"/>
                </a:solidFill>
              </a:rPr>
              <a:t>Ga. legislature placed Cherokee land under state control.</a:t>
            </a:r>
          </a:p>
        </p:txBody>
      </p:sp>
      <p:pic>
        <p:nvPicPr>
          <p:cNvPr id="25604" name="Picture 8" descr="qr2uxgi2[1]"/>
          <p:cNvPicPr>
            <a:picLocks noGrp="1" noChangeAspect="1" noChangeArrowheads="1"/>
          </p:cNvPicPr>
          <p:nvPr>
            <p:ph sz="half" idx="1"/>
          </p:nvPr>
        </p:nvPicPr>
        <p:blipFill>
          <a:blip r:embed="rId3" cstate="print"/>
          <a:srcRect/>
          <a:stretch>
            <a:fillRect/>
          </a:stretch>
        </p:blipFill>
        <p:spPr>
          <a:xfrm>
            <a:off x="762000" y="2816225"/>
            <a:ext cx="3352800" cy="2444750"/>
          </a:xfr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1066800"/>
          </a:xfrm>
        </p:spPr>
        <p:txBody>
          <a:bodyPr/>
          <a:lstStyle/>
          <a:p>
            <a:pPr>
              <a:defRPr/>
            </a:pPr>
            <a:r>
              <a:rPr lang="en-US" dirty="0" smtClean="0"/>
              <a:t>Worcester vs. Georgia 1832</a:t>
            </a:r>
            <a:br>
              <a:rPr lang="en-US" dirty="0" smtClean="0"/>
            </a:br>
            <a:endParaRPr lang="en-US" dirty="0"/>
          </a:p>
        </p:txBody>
      </p:sp>
      <p:sp>
        <p:nvSpPr>
          <p:cNvPr id="27651" name="Content Placeholder 2"/>
          <p:cNvSpPr>
            <a:spLocks noGrp="1"/>
          </p:cNvSpPr>
          <p:nvPr>
            <p:ph sz="half" idx="1"/>
          </p:nvPr>
        </p:nvSpPr>
        <p:spPr>
          <a:xfrm>
            <a:off x="35347" y="913968"/>
            <a:ext cx="9144000" cy="5943818"/>
          </a:xfrm>
        </p:spPr>
        <p:txBody>
          <a:bodyPr/>
          <a:lstStyle/>
          <a:p>
            <a:pPr>
              <a:buFontTx/>
              <a:buNone/>
            </a:pPr>
            <a:r>
              <a:rPr lang="en-US" dirty="0" smtClean="0"/>
              <a:t>     Whites living in Cherokee land take an oath of allegiance</a:t>
            </a:r>
          </a:p>
          <a:p>
            <a:pPr>
              <a:buFontTx/>
              <a:buNone/>
            </a:pPr>
            <a:r>
              <a:rPr lang="en-US" dirty="0" smtClean="0"/>
              <a:t>    White missionaries refused to take oath and were arrested</a:t>
            </a:r>
          </a:p>
          <a:p>
            <a:pPr>
              <a:buFontTx/>
              <a:buNone/>
            </a:pPr>
            <a:r>
              <a:rPr lang="en-US" dirty="0" smtClean="0"/>
              <a:t>    Sentenced to 4 years prison</a:t>
            </a:r>
          </a:p>
          <a:p>
            <a:pPr>
              <a:buFontTx/>
              <a:buNone/>
            </a:pPr>
            <a:r>
              <a:rPr lang="en-US" dirty="0" smtClean="0"/>
              <a:t>    Case goes to the Supreme Court</a:t>
            </a:r>
          </a:p>
          <a:p>
            <a:pPr>
              <a:buFontTx/>
              <a:buNone/>
            </a:pPr>
            <a:r>
              <a:rPr lang="en-US" dirty="0" smtClean="0"/>
              <a:t>    Chief Justice John Marshall of the Supreme </a:t>
            </a:r>
          </a:p>
          <a:p>
            <a:pPr>
              <a:buFontTx/>
              <a:buNone/>
            </a:pPr>
            <a:r>
              <a:rPr lang="en-US" dirty="0" smtClean="0"/>
              <a:t>      Court his decision: Ga. Law does not apply to the Cherokee Nation</a:t>
            </a:r>
          </a:p>
          <a:p>
            <a:pPr>
              <a:buFontTx/>
              <a:buNone/>
            </a:pPr>
            <a:r>
              <a:rPr lang="en-US" dirty="0" smtClean="0"/>
              <a:t>  Missionaries should be freed</a:t>
            </a:r>
          </a:p>
          <a:p>
            <a:pPr>
              <a:buFontTx/>
              <a:buNone/>
            </a:pPr>
            <a:r>
              <a:rPr lang="en-US" dirty="0" smtClean="0"/>
              <a:t>   </a:t>
            </a:r>
            <a:r>
              <a:rPr lang="en-US" dirty="0"/>
              <a:t> it did not protect the Cherokees from being removed from </a:t>
            </a:r>
            <a:r>
              <a:rPr lang="en-US"/>
              <a:t>their </a:t>
            </a:r>
            <a:r>
              <a:rPr lang="en-US" smtClean="0"/>
              <a:t>homeland </a:t>
            </a:r>
            <a:r>
              <a:rPr lang="en-US" dirty="0"/>
              <a:t>in the Southeast.</a:t>
            </a:r>
            <a:r>
              <a:rPr lang="en-US" dirty="0" smtClean="0"/>
              <a:t> </a:t>
            </a:r>
          </a:p>
          <a:p>
            <a:pPr>
              <a:buFontTx/>
              <a:buNone/>
            </a:pPr>
            <a:endParaRPr lang="en-US" dirty="0" smtClean="0"/>
          </a:p>
          <a:p>
            <a:pPr>
              <a:buFontTx/>
              <a:buNone/>
            </a:pPr>
            <a:endParaRPr lang="en-US" dirty="0" smtClean="0"/>
          </a:p>
        </p:txBody>
      </p:sp>
      <p:pic>
        <p:nvPicPr>
          <p:cNvPr id="27652" name="Picture 2" descr="C:\Documents and Settings\sareve49\Local Settings\Temporary Internet Files\Content.IE5\4JV1XLN5\MC900022352[1].wmf"/>
          <p:cNvPicPr>
            <a:picLocks noChangeAspect="1" noChangeArrowheads="1"/>
          </p:cNvPicPr>
          <p:nvPr/>
        </p:nvPicPr>
        <p:blipFill>
          <a:blip r:embed="rId2" cstate="print"/>
          <a:srcRect/>
          <a:stretch>
            <a:fillRect/>
          </a:stretch>
        </p:blipFill>
        <p:spPr bwMode="auto">
          <a:xfrm rot="5094335">
            <a:off x="-184150" y="1123951"/>
            <a:ext cx="828675" cy="355600"/>
          </a:xfrm>
          <a:prstGeom prst="rect">
            <a:avLst/>
          </a:prstGeom>
          <a:noFill/>
          <a:ln w="9525">
            <a:noFill/>
            <a:miter lim="800000"/>
            <a:headEnd/>
            <a:tailEnd/>
          </a:ln>
        </p:spPr>
      </p:pic>
      <p:pic>
        <p:nvPicPr>
          <p:cNvPr id="27653" name="Picture 2" descr="C:\Documents and Settings\sareve49\Local Settings\Temporary Internet Files\Content.IE5\4JV1XLN5\MC900022352[1].wmf"/>
          <p:cNvPicPr>
            <a:picLocks noChangeAspect="1" noChangeArrowheads="1"/>
          </p:cNvPicPr>
          <p:nvPr/>
        </p:nvPicPr>
        <p:blipFill>
          <a:blip r:embed="rId2" cstate="print"/>
          <a:srcRect/>
          <a:stretch>
            <a:fillRect/>
          </a:stretch>
        </p:blipFill>
        <p:spPr bwMode="auto">
          <a:xfrm rot="5094335" flipV="1">
            <a:off x="-197644" y="2863057"/>
            <a:ext cx="852487" cy="355600"/>
          </a:xfrm>
          <a:prstGeom prst="rect">
            <a:avLst/>
          </a:prstGeom>
          <a:noFill/>
          <a:ln w="9525">
            <a:noFill/>
            <a:miter lim="800000"/>
            <a:headEnd/>
            <a:tailEnd/>
          </a:ln>
        </p:spPr>
      </p:pic>
      <p:pic>
        <p:nvPicPr>
          <p:cNvPr id="27654" name="Picture 2" descr="C:\Documents and Settings\sareve49\Local Settings\Temporary Internet Files\Content.IE5\4JV1XLN5\MC900022352[1].wmf"/>
          <p:cNvPicPr>
            <a:picLocks noChangeAspect="1" noChangeArrowheads="1"/>
          </p:cNvPicPr>
          <p:nvPr/>
        </p:nvPicPr>
        <p:blipFill>
          <a:blip r:embed="rId2" cstate="print"/>
          <a:srcRect/>
          <a:stretch>
            <a:fillRect/>
          </a:stretch>
        </p:blipFill>
        <p:spPr bwMode="auto">
          <a:xfrm rot="5094335">
            <a:off x="-207962" y="3765550"/>
            <a:ext cx="862012" cy="369888"/>
          </a:xfrm>
          <a:prstGeom prst="rect">
            <a:avLst/>
          </a:prstGeom>
          <a:noFill/>
          <a:ln w="9525">
            <a:noFill/>
            <a:miter lim="800000"/>
            <a:headEnd/>
            <a:tailEnd/>
          </a:ln>
        </p:spPr>
      </p:pic>
      <p:pic>
        <p:nvPicPr>
          <p:cNvPr id="27655" name="Picture 2" descr="C:\Documents and Settings\sareve49\Local Settings\Temporary Internet Files\Content.IE5\4JV1XLN5\MC900022352[1].wmf"/>
          <p:cNvPicPr>
            <a:picLocks noGrp="1" noChangeAspect="1" noChangeArrowheads="1"/>
          </p:cNvPicPr>
          <p:nvPr>
            <p:ph sz="half" idx="2"/>
          </p:nvPr>
        </p:nvPicPr>
        <p:blipFill>
          <a:blip r:embed="rId2" cstate="print"/>
          <a:srcRect/>
          <a:stretch>
            <a:fillRect/>
          </a:stretch>
        </p:blipFill>
        <p:spPr>
          <a:xfrm rot="475819">
            <a:off x="50800" y="4819650"/>
            <a:ext cx="330200" cy="768350"/>
          </a:xfrm>
          <a:noFill/>
        </p:spPr>
      </p:pic>
      <p:pic>
        <p:nvPicPr>
          <p:cNvPr id="27656" name="Picture 2" descr="C:\Documents and Settings\sareve49\Local Settings\Temporary Internet Files\Content.IE5\4JV1XLN5\MC900022352[1].wmf"/>
          <p:cNvPicPr>
            <a:picLocks noChangeAspect="1" noChangeArrowheads="1"/>
          </p:cNvPicPr>
          <p:nvPr/>
        </p:nvPicPr>
        <p:blipFill>
          <a:blip r:embed="rId2" cstate="print"/>
          <a:srcRect/>
          <a:stretch>
            <a:fillRect/>
          </a:stretch>
        </p:blipFill>
        <p:spPr bwMode="auto">
          <a:xfrm rot="5094335">
            <a:off x="-243681" y="6119019"/>
            <a:ext cx="1009650" cy="433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609600"/>
            <a:ext cx="8229600" cy="1143000"/>
          </a:xfrm>
        </p:spPr>
        <p:txBody>
          <a:bodyPr/>
          <a:lstStyle/>
          <a:p>
            <a:pPr>
              <a:defRPr/>
            </a:pPr>
            <a:r>
              <a:rPr lang="en-US" smtClean="0">
                <a:solidFill>
                  <a:srgbClr val="663300"/>
                </a:solidFill>
                <a:latin typeface="Bodoni MT Black" pitchFamily="18" charset="0"/>
              </a:rPr>
              <a:t>Indian Removal Act 1830</a:t>
            </a:r>
          </a:p>
        </p:txBody>
      </p:sp>
      <p:sp>
        <p:nvSpPr>
          <p:cNvPr id="26627" name="Rectangle 6"/>
          <p:cNvSpPr>
            <a:spLocks noGrp="1" noChangeArrowheads="1"/>
          </p:cNvSpPr>
          <p:nvPr>
            <p:ph sz="half" idx="1"/>
          </p:nvPr>
        </p:nvSpPr>
        <p:spPr>
          <a:xfrm>
            <a:off x="1066800" y="1676400"/>
            <a:ext cx="3810000" cy="4114800"/>
          </a:xfrm>
        </p:spPr>
        <p:txBody>
          <a:bodyPr/>
          <a:lstStyle/>
          <a:p>
            <a:endParaRPr lang="en-US" smtClean="0"/>
          </a:p>
        </p:txBody>
      </p:sp>
      <p:sp>
        <p:nvSpPr>
          <p:cNvPr id="26628" name="Rectangle 7"/>
          <p:cNvSpPr>
            <a:spLocks noGrp="1" noChangeArrowheads="1"/>
          </p:cNvSpPr>
          <p:nvPr>
            <p:ph sz="half" idx="2"/>
          </p:nvPr>
        </p:nvSpPr>
        <p:spPr>
          <a:xfrm>
            <a:off x="4953000" y="1981200"/>
            <a:ext cx="3886200" cy="4114800"/>
          </a:xfrm>
        </p:spPr>
        <p:txBody>
          <a:bodyPr/>
          <a:lstStyle/>
          <a:p>
            <a:pPr>
              <a:buFontTx/>
              <a:buNone/>
            </a:pPr>
            <a:r>
              <a:rPr lang="en-US" sz="3200" smtClean="0">
                <a:solidFill>
                  <a:schemeClr val="accent2"/>
                </a:solidFill>
                <a:latin typeface="Bodoni MT Black" pitchFamily="18" charset="0"/>
              </a:rPr>
              <a:t>1830</a:t>
            </a:r>
          </a:p>
          <a:p>
            <a:pPr>
              <a:buFontTx/>
              <a:buNone/>
            </a:pPr>
            <a:r>
              <a:rPr lang="en-US" sz="3200" smtClean="0">
                <a:solidFill>
                  <a:schemeClr val="accent2"/>
                </a:solidFill>
                <a:latin typeface="Bodoni MT Black" pitchFamily="18" charset="0"/>
              </a:rPr>
              <a:t>Pres. Andrew Jackson signs a bill removing all southeastern tribes to the west.</a:t>
            </a:r>
          </a:p>
          <a:p>
            <a:endParaRPr lang="en-US" smtClean="0"/>
          </a:p>
        </p:txBody>
      </p:sp>
      <p:sp>
        <p:nvSpPr>
          <p:cNvPr id="26629" name="Rectangle 3"/>
          <p:cNvSpPr>
            <a:spLocks noGrp="1" noChangeArrowheads="1"/>
          </p:cNvSpPr>
          <p:nvPr>
            <p:ph type="body" idx="4294967295"/>
          </p:nvPr>
        </p:nvSpPr>
        <p:spPr>
          <a:xfrm>
            <a:off x="0" y="1981200"/>
            <a:ext cx="7772400" cy="4114800"/>
          </a:xfrm>
        </p:spPr>
        <p:txBody>
          <a:bodyPr/>
          <a:lstStyle/>
          <a:p>
            <a:pPr>
              <a:buFontTx/>
              <a:buNone/>
            </a:pPr>
            <a:endParaRPr lang="en-US" smtClean="0">
              <a:solidFill>
                <a:schemeClr val="accent2"/>
              </a:solidFill>
              <a:latin typeface="Bodoni MT Black" pitchFamily="18" charset="0"/>
            </a:endParaRPr>
          </a:p>
          <a:p>
            <a:pPr>
              <a:buFontTx/>
              <a:buNone/>
            </a:pPr>
            <a:endParaRPr lang="en-US" smtClean="0">
              <a:solidFill>
                <a:schemeClr val="accent2"/>
              </a:solidFill>
              <a:latin typeface="Bodoni MT Black" pitchFamily="18" charset="0"/>
            </a:endParaRPr>
          </a:p>
          <a:p>
            <a:pPr>
              <a:buFontTx/>
              <a:buNone/>
            </a:pPr>
            <a:endParaRPr lang="en-US" smtClean="0">
              <a:solidFill>
                <a:schemeClr val="accent2"/>
              </a:solidFill>
              <a:latin typeface="Bodoni MT Black" pitchFamily="18" charset="0"/>
            </a:endParaRPr>
          </a:p>
          <a:p>
            <a:pPr>
              <a:buFontTx/>
              <a:buNone/>
            </a:pPr>
            <a:endParaRPr lang="en-US" smtClean="0">
              <a:solidFill>
                <a:schemeClr val="accent2"/>
              </a:solidFill>
              <a:latin typeface="Bodoni MT Black" pitchFamily="18" charset="0"/>
            </a:endParaRPr>
          </a:p>
          <a:p>
            <a:pPr>
              <a:buFontTx/>
              <a:buNone/>
            </a:pPr>
            <a:endParaRPr lang="en-US" smtClean="0">
              <a:solidFill>
                <a:schemeClr val="accent2"/>
              </a:solidFill>
              <a:latin typeface="Bodoni MT Black" pitchFamily="18" charset="0"/>
            </a:endParaRPr>
          </a:p>
          <a:p>
            <a:pPr>
              <a:buFontTx/>
              <a:buNone/>
            </a:pPr>
            <a:endParaRPr lang="en-US" smtClean="0"/>
          </a:p>
          <a:p>
            <a:endParaRPr lang="en-US" smtClean="0"/>
          </a:p>
        </p:txBody>
      </p:sp>
      <p:pic>
        <p:nvPicPr>
          <p:cNvPr id="26630" name="Picture 5" descr="andrew-jackson"/>
          <p:cNvPicPr>
            <a:picLocks noChangeAspect="1" noChangeArrowheads="1"/>
          </p:cNvPicPr>
          <p:nvPr/>
        </p:nvPicPr>
        <p:blipFill>
          <a:blip r:embed="rId2" cstate="print"/>
          <a:srcRect/>
          <a:stretch>
            <a:fillRect/>
          </a:stretch>
        </p:blipFill>
        <p:spPr bwMode="auto">
          <a:xfrm>
            <a:off x="533400" y="1676400"/>
            <a:ext cx="4414838"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en-US" smtClean="0"/>
          </a:p>
        </p:txBody>
      </p:sp>
      <p:sp>
        <p:nvSpPr>
          <p:cNvPr id="17411" name="Rectangle 3"/>
          <p:cNvSpPr>
            <a:spLocks noGrp="1" noChangeArrowheads="1"/>
          </p:cNvSpPr>
          <p:nvPr>
            <p:ph type="body" idx="1"/>
          </p:nvPr>
        </p:nvSpPr>
        <p:spPr>
          <a:xfrm>
            <a:off x="457200" y="1600200"/>
            <a:ext cx="8229600" cy="4953000"/>
          </a:xfrm>
        </p:spPr>
        <p:txBody>
          <a:bodyPr/>
          <a:lstStyle/>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pPr>
            <a:endParaRPr lang="en-US" sz="2000" smtClean="0"/>
          </a:p>
          <a:p>
            <a:pPr eaLnBrk="1" hangingPunct="1">
              <a:lnSpc>
                <a:spcPct val="90000"/>
              </a:lnSpc>
              <a:buFontTx/>
              <a:buNone/>
            </a:pPr>
            <a:endParaRPr lang="en-US" sz="2000" smtClean="0"/>
          </a:p>
          <a:p>
            <a:pPr eaLnBrk="1" hangingPunct="1">
              <a:lnSpc>
                <a:spcPct val="90000"/>
              </a:lnSpc>
              <a:buFontTx/>
              <a:buNone/>
            </a:pPr>
            <a:endParaRPr lang="en-US" sz="2000" smtClean="0"/>
          </a:p>
          <a:p>
            <a:pPr eaLnBrk="1" hangingPunct="1">
              <a:lnSpc>
                <a:spcPct val="90000"/>
              </a:lnSpc>
              <a:buFontTx/>
              <a:buNone/>
            </a:pPr>
            <a:r>
              <a:rPr lang="en-US" sz="2000" smtClean="0"/>
              <a:t>The Vann House at Springplace GA was built by James Vann and inherited by his son Joseph "Rich Joe" Vann. In 1833, his mansion was confiscated by  the Georgia Guard (militia) was turned into Georgia Guard headquarters. At the time of removal, Rich Joe's property valuation showed him as the second richest man in the Nation.  </a:t>
            </a:r>
          </a:p>
        </p:txBody>
      </p:sp>
      <p:pic>
        <p:nvPicPr>
          <p:cNvPr id="17412" name="Picture 5" descr="vannho~1"/>
          <p:cNvPicPr>
            <a:picLocks noChangeAspect="1" noChangeArrowheads="1"/>
          </p:cNvPicPr>
          <p:nvPr/>
        </p:nvPicPr>
        <p:blipFill>
          <a:blip r:embed="rId2" cstate="print"/>
          <a:srcRect/>
          <a:stretch>
            <a:fillRect/>
          </a:stretch>
        </p:blipFill>
        <p:spPr bwMode="auto">
          <a:xfrm>
            <a:off x="2133600" y="228600"/>
            <a:ext cx="47720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endParaRPr lang="en-US" smtClean="0"/>
          </a:p>
        </p:txBody>
      </p:sp>
      <p:sp>
        <p:nvSpPr>
          <p:cNvPr id="4099" name="Rectangle 3"/>
          <p:cNvSpPr>
            <a:spLocks noGrp="1" noChangeArrowheads="1"/>
          </p:cNvSpPr>
          <p:nvPr>
            <p:ph type="body" idx="1"/>
          </p:nvPr>
        </p:nvSpPr>
        <p:spPr>
          <a:xfrm>
            <a:off x="685800" y="609600"/>
            <a:ext cx="7772400" cy="5486400"/>
          </a:xfrm>
        </p:spPr>
        <p:txBody>
          <a:bodyPr/>
          <a:lstStyle/>
          <a:p>
            <a:pPr algn="ctr">
              <a:lnSpc>
                <a:spcPct val="90000"/>
              </a:lnSpc>
              <a:buFontTx/>
              <a:buNone/>
            </a:pPr>
            <a:r>
              <a:rPr lang="en-US" sz="2800" smtClean="0">
                <a:solidFill>
                  <a:srgbClr val="008000"/>
                </a:solidFill>
              </a:rPr>
              <a:t>Conflicting Views</a:t>
            </a:r>
          </a:p>
          <a:p>
            <a:pPr>
              <a:lnSpc>
                <a:spcPct val="90000"/>
              </a:lnSpc>
            </a:pPr>
            <a:r>
              <a:rPr lang="en-US" sz="3600" smtClean="0"/>
              <a:t>NATIVE AMERICANS</a:t>
            </a:r>
          </a:p>
          <a:p>
            <a:pPr>
              <a:lnSpc>
                <a:spcPct val="90000"/>
              </a:lnSpc>
            </a:pPr>
            <a:r>
              <a:rPr lang="en-US" sz="3600" smtClean="0"/>
              <a:t>Originally the belief was there would be enough land for both Indians and whites</a:t>
            </a:r>
          </a:p>
          <a:p>
            <a:pPr>
              <a:lnSpc>
                <a:spcPct val="90000"/>
              </a:lnSpc>
            </a:pPr>
            <a:r>
              <a:rPr lang="en-US" sz="3600" smtClean="0"/>
              <a:t>Indians believed one could not own land.  You could manage it and use it.</a:t>
            </a:r>
          </a:p>
          <a:p>
            <a:pPr>
              <a:lnSpc>
                <a:spcPct val="90000"/>
              </a:lnSpc>
            </a:pPr>
            <a:r>
              <a:rPr lang="en-US" sz="3600" smtClean="0"/>
              <a:t>Tribes respected this. Once stop using that land lost right to it.</a:t>
            </a:r>
          </a:p>
          <a:p>
            <a:pPr>
              <a:lnSpc>
                <a:spcPct val="90000"/>
              </a:lnSpc>
            </a:pPr>
            <a:endParaRPr lang="en-US"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762000"/>
          </a:xfrm>
        </p:spPr>
        <p:txBody>
          <a:bodyPr/>
          <a:lstStyle/>
          <a:p>
            <a:pPr algn="l">
              <a:defRPr/>
            </a:pPr>
            <a:endParaRPr lang="en-US" dirty="0"/>
          </a:p>
        </p:txBody>
      </p:sp>
      <p:sp>
        <p:nvSpPr>
          <p:cNvPr id="28675" name="Subtitle 4"/>
          <p:cNvSpPr>
            <a:spLocks noGrp="1"/>
          </p:cNvSpPr>
          <p:nvPr>
            <p:ph type="subTitle" idx="1"/>
          </p:nvPr>
        </p:nvSpPr>
        <p:spPr>
          <a:xfrm>
            <a:off x="0" y="381000"/>
            <a:ext cx="9144000" cy="6477000"/>
          </a:xfrm>
        </p:spPr>
        <p:txBody>
          <a:bodyPr/>
          <a:lstStyle/>
          <a:p>
            <a:pPr algn="l"/>
            <a:r>
              <a:rPr lang="en-US" smtClean="0"/>
              <a:t>Ga.’s governor: Wilson Lumpkin ignored Supreme Court ruling</a:t>
            </a:r>
          </a:p>
          <a:p>
            <a:pPr algn="l"/>
            <a:endParaRPr lang="en-US" smtClean="0"/>
          </a:p>
          <a:p>
            <a:r>
              <a:rPr lang="en-US" smtClean="0"/>
              <a:t>“John Marshall has made his ruling now let him enforce it”</a:t>
            </a:r>
          </a:p>
          <a:p>
            <a:pPr algn="l"/>
            <a:endParaRPr lang="en-US" smtClean="0"/>
          </a:p>
          <a:p>
            <a:pPr algn="l"/>
            <a:endParaRPr lang="en-US" smtClean="0"/>
          </a:p>
          <a:p>
            <a:pPr algn="l"/>
            <a:endParaRPr lang="en-US" smtClean="0"/>
          </a:p>
          <a:p>
            <a:pPr algn="l"/>
            <a:endParaRPr lang="en-US" smtClean="0"/>
          </a:p>
          <a:p>
            <a:pPr algn="l"/>
            <a:r>
              <a:rPr lang="en-US" smtClean="0"/>
              <a:t>   </a:t>
            </a:r>
            <a:r>
              <a:rPr lang="en-US" sz="2400" smtClean="0"/>
              <a:t>Supreme Court Justice                    Wilson Lumpkin</a:t>
            </a:r>
          </a:p>
          <a:p>
            <a:pPr algn="l"/>
            <a:r>
              <a:rPr lang="en-US" smtClean="0"/>
              <a:t>       </a:t>
            </a:r>
            <a:r>
              <a:rPr lang="en-US" sz="2800" smtClean="0"/>
              <a:t>John Marshall                    governor of Ga.</a:t>
            </a:r>
          </a:p>
          <a:p>
            <a:pPr algn="l"/>
            <a:endParaRPr lang="en-US" sz="2800" smtClean="0"/>
          </a:p>
        </p:txBody>
      </p:sp>
      <p:pic>
        <p:nvPicPr>
          <p:cNvPr id="28676" name="Picture 5" descr="lumpkin.jpg"/>
          <p:cNvPicPr>
            <a:picLocks noChangeAspect="1"/>
          </p:cNvPicPr>
          <p:nvPr/>
        </p:nvPicPr>
        <p:blipFill>
          <a:blip r:embed="rId2" cstate="print"/>
          <a:srcRect/>
          <a:stretch>
            <a:fillRect/>
          </a:stretch>
        </p:blipFill>
        <p:spPr bwMode="auto">
          <a:xfrm>
            <a:off x="6096000" y="3200400"/>
            <a:ext cx="1952625" cy="2343150"/>
          </a:xfrm>
          <a:prstGeom prst="rect">
            <a:avLst/>
          </a:prstGeom>
          <a:noFill/>
          <a:ln w="9525">
            <a:noFill/>
            <a:miter lim="800000"/>
            <a:headEnd/>
            <a:tailEnd/>
          </a:ln>
        </p:spPr>
      </p:pic>
      <p:pic>
        <p:nvPicPr>
          <p:cNvPr id="28677" name="Picture 6" descr="john_marshall419x.jpg"/>
          <p:cNvPicPr>
            <a:picLocks noChangeAspect="1"/>
          </p:cNvPicPr>
          <p:nvPr/>
        </p:nvPicPr>
        <p:blipFill>
          <a:blip r:embed="rId3" cstate="print"/>
          <a:srcRect/>
          <a:stretch>
            <a:fillRect/>
          </a:stretch>
        </p:blipFill>
        <p:spPr bwMode="auto">
          <a:xfrm>
            <a:off x="838200" y="3048000"/>
            <a:ext cx="3352800" cy="2513013"/>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609600"/>
            <a:ext cx="7772400" cy="381000"/>
          </a:xfrm>
        </p:spPr>
        <p:txBody>
          <a:bodyPr/>
          <a:lstStyle/>
          <a:p>
            <a:pPr>
              <a:defRPr/>
            </a:pPr>
            <a:r>
              <a:rPr lang="en-US" sz="4000" smtClean="0">
                <a:solidFill>
                  <a:schemeClr val="accent2"/>
                </a:solidFill>
              </a:rPr>
              <a:t>Removal of Indians</a:t>
            </a:r>
          </a:p>
        </p:txBody>
      </p:sp>
      <p:sp>
        <p:nvSpPr>
          <p:cNvPr id="29699" name="Rectangle 3"/>
          <p:cNvSpPr>
            <a:spLocks noGrp="1" noChangeArrowheads="1"/>
          </p:cNvSpPr>
          <p:nvPr>
            <p:ph type="body" idx="1"/>
          </p:nvPr>
        </p:nvSpPr>
        <p:spPr>
          <a:xfrm>
            <a:off x="685800" y="1371600"/>
            <a:ext cx="7772400" cy="4724400"/>
          </a:xfrm>
        </p:spPr>
        <p:txBody>
          <a:bodyPr/>
          <a:lstStyle/>
          <a:p>
            <a:pPr>
              <a:buFontTx/>
              <a:buNone/>
            </a:pPr>
            <a:r>
              <a:rPr lang="en-US" b="1" smtClean="0">
                <a:solidFill>
                  <a:schemeClr val="accent2"/>
                </a:solidFill>
              </a:rPr>
              <a:t>1835 Indian lands were ceded</a:t>
            </a:r>
          </a:p>
          <a:p>
            <a:pPr>
              <a:buFontTx/>
              <a:buBlip>
                <a:blip r:embed="rId2"/>
              </a:buBlip>
            </a:pPr>
            <a:r>
              <a:rPr lang="en-US" b="1" smtClean="0">
                <a:solidFill>
                  <a:schemeClr val="accent2"/>
                </a:solidFill>
              </a:rPr>
              <a:t>1838 United States troops forced  the last of the Cherokee’s in Ga. to Oklahoma</a:t>
            </a:r>
          </a:p>
          <a:p>
            <a:pPr>
              <a:buFontTx/>
              <a:buBlip>
                <a:blip r:embed="rId2"/>
              </a:buBlip>
            </a:pPr>
            <a:r>
              <a:rPr lang="en-US" b="1" smtClean="0">
                <a:solidFill>
                  <a:schemeClr val="accent2"/>
                </a:solidFill>
              </a:rPr>
              <a:t>Increased demand for land and its limited supply led to the removal of all Native American to Oklahoma</a:t>
            </a:r>
            <a:endParaRPr lang="en-US" smtClean="0">
              <a:solidFill>
                <a:schemeClr val="accent2"/>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a:defRPr/>
            </a:pPr>
            <a:r>
              <a:rPr lang="en-US" sz="4000" smtClean="0"/>
              <a:t>Cherokee leaders in favor of moving </a:t>
            </a:r>
          </a:p>
        </p:txBody>
      </p:sp>
      <p:pic>
        <p:nvPicPr>
          <p:cNvPr id="30723" name="Picture 8" descr="http://cherokeehistory.com/johridge.jpg"/>
          <p:cNvPicPr>
            <a:picLocks noGrp="1" noChangeAspect="1" noChangeArrowheads="1"/>
          </p:cNvPicPr>
          <p:nvPr>
            <p:ph sz="quarter" idx="1"/>
          </p:nvPr>
        </p:nvPicPr>
        <p:blipFill>
          <a:blip r:embed="rId2" r:link="rId3" cstate="print"/>
          <a:srcRect/>
          <a:stretch>
            <a:fillRect/>
          </a:stretch>
        </p:blipFill>
        <p:spPr>
          <a:xfrm>
            <a:off x="3429000" y="2057400"/>
            <a:ext cx="1831975" cy="1981200"/>
          </a:xfrm>
          <a:noFill/>
        </p:spPr>
      </p:pic>
      <p:pic>
        <p:nvPicPr>
          <p:cNvPr id="30724" name="Picture 7" descr="http://upload.wikimedia.org/wikipedia/commons/5/55/Major_ridge.jpg"/>
          <p:cNvPicPr>
            <a:picLocks noGrp="1" noChangeAspect="1" noChangeArrowheads="1"/>
          </p:cNvPicPr>
          <p:nvPr>
            <p:ph sz="quarter" idx="2"/>
          </p:nvPr>
        </p:nvPicPr>
        <p:blipFill>
          <a:blip r:embed="rId4" r:link="rId5" cstate="print"/>
          <a:srcRect/>
          <a:stretch>
            <a:fillRect/>
          </a:stretch>
        </p:blipFill>
        <p:spPr>
          <a:xfrm>
            <a:off x="1371600" y="2057400"/>
            <a:ext cx="1758950" cy="1981200"/>
          </a:xfrm>
          <a:noFill/>
        </p:spPr>
      </p:pic>
      <p:sp>
        <p:nvSpPr>
          <p:cNvPr id="30725" name="Rectangle 15"/>
          <p:cNvSpPr>
            <a:spLocks noGrp="1" noChangeArrowheads="1"/>
          </p:cNvSpPr>
          <p:nvPr>
            <p:ph type="body" sz="half" idx="3"/>
          </p:nvPr>
        </p:nvSpPr>
        <p:spPr>
          <a:xfrm>
            <a:off x="685800" y="4114800"/>
            <a:ext cx="7772400" cy="2438400"/>
          </a:xfrm>
        </p:spPr>
        <p:txBody>
          <a:bodyPr/>
          <a:lstStyle/>
          <a:p>
            <a:pPr>
              <a:buFontTx/>
              <a:buNone/>
            </a:pPr>
            <a:r>
              <a:rPr lang="en-US" sz="2800" b="1" smtClean="0">
                <a:latin typeface="Bodoni MT" pitchFamily="18" charset="0"/>
              </a:rPr>
              <a:t>Major Ridge, his son John Ridge (killed) and Elias Boudinot believed it was better for their people to move west.</a:t>
            </a:r>
          </a:p>
          <a:p>
            <a:pPr>
              <a:buFontTx/>
              <a:buNone/>
            </a:pPr>
            <a:r>
              <a:rPr lang="en-US" sz="2800" b="1" smtClean="0">
                <a:latin typeface="Bodoni MT" pitchFamily="18" charset="0"/>
              </a:rPr>
              <a:t>In </a:t>
            </a:r>
            <a:r>
              <a:rPr lang="en-US" sz="2800" b="1" smtClean="0">
                <a:solidFill>
                  <a:srgbClr val="0000FF"/>
                </a:solidFill>
                <a:latin typeface="Bodoni MT" pitchFamily="18" charset="0"/>
              </a:rPr>
              <a:t>1835 </a:t>
            </a:r>
            <a:r>
              <a:rPr lang="en-US" sz="2800" b="1" smtClean="0">
                <a:latin typeface="Bodoni MT" pitchFamily="18" charset="0"/>
              </a:rPr>
              <a:t>they signed the </a:t>
            </a:r>
            <a:r>
              <a:rPr lang="en-US" sz="2800" b="1" smtClean="0">
                <a:solidFill>
                  <a:srgbClr val="0000FF"/>
                </a:solidFill>
                <a:latin typeface="Bodoni MT" pitchFamily="18" charset="0"/>
              </a:rPr>
              <a:t>Treaty of New Echota</a:t>
            </a:r>
            <a:r>
              <a:rPr lang="en-US" sz="2800" b="1" smtClean="0">
                <a:latin typeface="Bodoni MT" pitchFamily="18" charset="0"/>
              </a:rPr>
              <a:t> agreeing to move west and in return received $5 million</a:t>
            </a:r>
          </a:p>
        </p:txBody>
      </p:sp>
      <p:pic>
        <p:nvPicPr>
          <p:cNvPr id="30726" name="Picture 11" descr="v012p19photo"/>
          <p:cNvPicPr>
            <a:picLocks noChangeAspect="1" noChangeArrowheads="1"/>
          </p:cNvPicPr>
          <p:nvPr/>
        </p:nvPicPr>
        <p:blipFill>
          <a:blip r:embed="rId6" cstate="print"/>
          <a:srcRect/>
          <a:stretch>
            <a:fillRect/>
          </a:stretch>
        </p:blipFill>
        <p:spPr bwMode="auto">
          <a:xfrm>
            <a:off x="5486400" y="1981200"/>
            <a:ext cx="1452563"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685800" y="381000"/>
            <a:ext cx="7772400" cy="685800"/>
          </a:xfrm>
        </p:spPr>
        <p:txBody>
          <a:bodyPr/>
          <a:lstStyle/>
          <a:p>
            <a:pPr>
              <a:defRPr/>
            </a:pPr>
            <a:r>
              <a:rPr lang="en-US" sz="4000" smtClean="0">
                <a:latin typeface="Baskerville Old Face" pitchFamily="18" charset="0"/>
              </a:rPr>
              <a:t>Chief John Ross</a:t>
            </a:r>
          </a:p>
        </p:txBody>
      </p:sp>
      <p:sp>
        <p:nvSpPr>
          <p:cNvPr id="31747" name="Rectangle 8"/>
          <p:cNvSpPr>
            <a:spLocks noGrp="1" noChangeArrowheads="1"/>
          </p:cNvSpPr>
          <p:nvPr>
            <p:ph sz="half" idx="2"/>
          </p:nvPr>
        </p:nvSpPr>
        <p:spPr>
          <a:xfrm>
            <a:off x="3810000" y="1371600"/>
            <a:ext cx="5334000" cy="5486400"/>
          </a:xfrm>
        </p:spPr>
        <p:txBody>
          <a:bodyPr/>
          <a:lstStyle/>
          <a:p>
            <a:r>
              <a:rPr lang="en-US" b="1" smtClean="0"/>
              <a:t>One of the richest men in North Georgia before 1838, had a number of ventures including a 200-acre farm and owned a number of slaves. </a:t>
            </a:r>
          </a:p>
          <a:p>
            <a:r>
              <a:rPr lang="en-US" b="1" smtClean="0"/>
              <a:t>Led the fight against removal of the Cherokee people</a:t>
            </a:r>
          </a:p>
          <a:p>
            <a:r>
              <a:rPr lang="en-US" b="1" smtClean="0"/>
              <a:t>Led his people to their exile in Oklahoma</a:t>
            </a:r>
            <a:r>
              <a:rPr lang="en-US" smtClean="0"/>
              <a:t> </a:t>
            </a:r>
          </a:p>
        </p:txBody>
      </p:sp>
      <p:pic>
        <p:nvPicPr>
          <p:cNvPr id="31748" name="Picture 9" descr="http://www.rootsweb.ancestry.com/~tncjrcd/JohnRoss.JPG"/>
          <p:cNvPicPr>
            <a:picLocks noGrp="1" noChangeAspect="1" noChangeArrowheads="1"/>
          </p:cNvPicPr>
          <p:nvPr>
            <p:ph sz="half" idx="1"/>
          </p:nvPr>
        </p:nvPicPr>
        <p:blipFill>
          <a:blip r:embed="rId2" r:link="rId3" cstate="print"/>
          <a:srcRect/>
          <a:stretch>
            <a:fillRect/>
          </a:stretch>
        </p:blipFill>
        <p:spPr>
          <a:xfrm>
            <a:off x="533400" y="1600200"/>
            <a:ext cx="3394075" cy="4419600"/>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endParaRPr lang="en-US" smtClean="0"/>
          </a:p>
        </p:txBody>
      </p:sp>
      <p:sp>
        <p:nvSpPr>
          <p:cNvPr id="24579" name="Rectangle 3"/>
          <p:cNvSpPr>
            <a:spLocks noGrp="1" noChangeArrowheads="1"/>
          </p:cNvSpPr>
          <p:nvPr>
            <p:ph type="body" idx="1"/>
          </p:nvPr>
        </p:nvSpPr>
        <p:spPr>
          <a:xfrm>
            <a:off x="457200" y="457200"/>
            <a:ext cx="8229600" cy="5668963"/>
          </a:xfrm>
        </p:spPr>
        <p:txBody>
          <a:bodyPr/>
          <a:lstStyle/>
          <a:p>
            <a:pPr eaLnBrk="1" hangingPunct="1">
              <a:buFontTx/>
              <a:buNone/>
            </a:pPr>
            <a:r>
              <a:rPr lang="en-US" smtClean="0"/>
              <a:t>Rose Cottage was Chief John Ross's plantation home In 1862, after Ross's "capture" by Union troops the house was ordered to be burned </a:t>
            </a:r>
          </a:p>
        </p:txBody>
      </p:sp>
      <p:pic>
        <p:nvPicPr>
          <p:cNvPr id="24580" name="Picture 7" descr="roseco~1"/>
          <p:cNvPicPr>
            <a:picLocks noChangeAspect="1" noChangeArrowheads="1"/>
          </p:cNvPicPr>
          <p:nvPr/>
        </p:nvPicPr>
        <p:blipFill>
          <a:blip r:embed="rId2" cstate="print"/>
          <a:srcRect/>
          <a:stretch>
            <a:fillRect/>
          </a:stretch>
        </p:blipFill>
        <p:spPr bwMode="auto">
          <a:xfrm>
            <a:off x="1600200" y="2895600"/>
            <a:ext cx="6219825" cy="3810000"/>
          </a:xfrm>
          <a:prstGeom prst="rect">
            <a:avLst/>
          </a:prstGeom>
          <a:noFill/>
          <a:ln w="9525">
            <a:noFill/>
            <a:miter lim="800000"/>
            <a:headEnd/>
            <a:tailEnd/>
          </a:ln>
        </p:spPr>
      </p:pic>
      <p:pic>
        <p:nvPicPr>
          <p:cNvPr id="24582" name="Picture 7" descr="roseco~1"/>
          <p:cNvPicPr>
            <a:picLocks noChangeAspect="1" noChangeArrowheads="1"/>
          </p:cNvPicPr>
          <p:nvPr/>
        </p:nvPicPr>
        <p:blipFill>
          <a:blip r:embed="rId2" cstate="print"/>
          <a:srcRect/>
          <a:stretch>
            <a:fillRect/>
          </a:stretch>
        </p:blipFill>
        <p:spPr bwMode="auto">
          <a:xfrm>
            <a:off x="1600200" y="3048000"/>
            <a:ext cx="6219825"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 descr="http://www.army.mil/cmh-pg/books/cg&amp;csa/Scott-Wt.JPG"/>
          <p:cNvPicPr>
            <a:picLocks noGrp="1" noChangeAspect="1" noChangeArrowheads="1"/>
          </p:cNvPicPr>
          <p:nvPr>
            <p:ph sz="half" idx="4294967295"/>
          </p:nvPr>
        </p:nvPicPr>
        <p:blipFill>
          <a:blip r:embed="rId2" r:link="rId3" cstate="print"/>
          <a:srcRect/>
          <a:stretch>
            <a:fillRect/>
          </a:stretch>
        </p:blipFill>
        <p:spPr>
          <a:xfrm>
            <a:off x="0" y="0"/>
            <a:ext cx="3289300" cy="4419600"/>
          </a:xfrm>
          <a:noFill/>
        </p:spPr>
      </p:pic>
      <p:sp>
        <p:nvSpPr>
          <p:cNvPr id="76807" name="Rectangle 7"/>
          <p:cNvSpPr>
            <a:spLocks noGrp="1" noChangeArrowheads="1"/>
          </p:cNvSpPr>
          <p:nvPr>
            <p:ph type="title"/>
          </p:nvPr>
        </p:nvSpPr>
        <p:spPr>
          <a:xfrm>
            <a:off x="685800" y="609600"/>
            <a:ext cx="8458200" cy="1143000"/>
          </a:xfrm>
        </p:spPr>
        <p:txBody>
          <a:bodyPr/>
          <a:lstStyle/>
          <a:p>
            <a:pPr>
              <a:defRPr/>
            </a:pPr>
            <a:r>
              <a:rPr lang="en-US" b="1" dirty="0" smtClean="0">
                <a:latin typeface="Baskerville Old Face" pitchFamily="18" charset="0"/>
              </a:rPr>
              <a:t>                   General Winfield Scott</a:t>
            </a:r>
          </a:p>
        </p:txBody>
      </p:sp>
      <p:sp>
        <p:nvSpPr>
          <p:cNvPr id="32772" name="Rectangle 9"/>
          <p:cNvSpPr>
            <a:spLocks noGrp="1" noChangeArrowheads="1"/>
          </p:cNvSpPr>
          <p:nvPr>
            <p:ph type="body" idx="1"/>
          </p:nvPr>
        </p:nvSpPr>
        <p:spPr>
          <a:xfrm>
            <a:off x="685800" y="1981200"/>
            <a:ext cx="7772400" cy="4572000"/>
          </a:xfrm>
        </p:spPr>
        <p:txBody>
          <a:bodyPr/>
          <a:lstStyle/>
          <a:p>
            <a:pPr>
              <a:buFontTx/>
              <a:buBlip>
                <a:blip r:embed="rId4"/>
              </a:buBlip>
            </a:pPr>
            <a:endParaRPr lang="en-US" sz="2800" b="1" smtClean="0"/>
          </a:p>
          <a:p>
            <a:pPr>
              <a:buFontTx/>
              <a:buBlip>
                <a:blip r:embed="rId4"/>
              </a:buBlip>
            </a:pPr>
            <a:endParaRPr lang="en-US" sz="2800" b="1" smtClean="0"/>
          </a:p>
          <a:p>
            <a:pPr>
              <a:buFontTx/>
              <a:buBlip>
                <a:blip r:embed="rId4"/>
              </a:buBlip>
            </a:pPr>
            <a:endParaRPr lang="en-US" sz="2800" b="1" smtClean="0"/>
          </a:p>
          <a:p>
            <a:pPr>
              <a:buFontTx/>
              <a:buBlip>
                <a:blip r:embed="rId4"/>
              </a:buBlip>
            </a:pPr>
            <a:endParaRPr lang="en-US" sz="2800" b="1" smtClean="0"/>
          </a:p>
          <a:p>
            <a:pPr>
              <a:buFontTx/>
              <a:buBlip>
                <a:blip r:embed="rId4"/>
              </a:buBlip>
            </a:pPr>
            <a:endParaRPr lang="en-US" sz="2800" b="1" smtClean="0"/>
          </a:p>
          <a:p>
            <a:pPr>
              <a:buFontTx/>
              <a:buBlip>
                <a:blip r:embed="rId4"/>
              </a:buBlip>
            </a:pPr>
            <a:r>
              <a:rPr lang="en-US" sz="2800" b="1" smtClean="0"/>
              <a:t>Rounded up the last 15,000 Cherokee in Georgia</a:t>
            </a:r>
          </a:p>
          <a:p>
            <a:pPr>
              <a:buFontTx/>
              <a:buBlip>
                <a:blip r:embed="rId4"/>
              </a:buBlip>
            </a:pPr>
            <a:r>
              <a:rPr lang="en-US" sz="2800" b="1" smtClean="0"/>
              <a:t>Some Cherokee escaped to the mountains of North Carolina</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228600"/>
            <a:ext cx="7772400" cy="838200"/>
          </a:xfrm>
        </p:spPr>
        <p:txBody>
          <a:bodyPr/>
          <a:lstStyle/>
          <a:p>
            <a:pPr>
              <a:defRPr/>
            </a:pPr>
            <a:r>
              <a:rPr lang="en-US" smtClean="0">
                <a:solidFill>
                  <a:schemeClr val="accent2"/>
                </a:solidFill>
              </a:rPr>
              <a:t>Trail of Tears</a:t>
            </a:r>
          </a:p>
        </p:txBody>
      </p:sp>
      <p:sp>
        <p:nvSpPr>
          <p:cNvPr id="33795" name="Rectangle 3"/>
          <p:cNvSpPr>
            <a:spLocks noGrp="1" noChangeArrowheads="1"/>
          </p:cNvSpPr>
          <p:nvPr>
            <p:ph type="body" sz="half" idx="2"/>
          </p:nvPr>
        </p:nvSpPr>
        <p:spPr>
          <a:xfrm>
            <a:off x="685800" y="3124200"/>
            <a:ext cx="7772400" cy="2971800"/>
          </a:xfrm>
        </p:spPr>
        <p:txBody>
          <a:bodyPr/>
          <a:lstStyle/>
          <a:p>
            <a:pPr>
              <a:buFontTx/>
              <a:buBlip>
                <a:blip r:embed="rId2"/>
              </a:buBlip>
            </a:pPr>
            <a:r>
              <a:rPr lang="en-US" sz="2800" b="1" smtClean="0">
                <a:solidFill>
                  <a:schemeClr val="accent2"/>
                </a:solidFill>
              </a:rPr>
              <a:t>1838 troops arrived in New Echota.</a:t>
            </a:r>
          </a:p>
          <a:p>
            <a:pPr>
              <a:buFontTx/>
              <a:buBlip>
                <a:blip r:embed="rId2"/>
              </a:buBlip>
            </a:pPr>
            <a:r>
              <a:rPr lang="en-US" sz="2800" b="1" smtClean="0">
                <a:solidFill>
                  <a:schemeClr val="accent2"/>
                </a:solidFill>
              </a:rPr>
              <a:t>Indians placed in stockades, many died while there.</a:t>
            </a:r>
          </a:p>
          <a:p>
            <a:pPr>
              <a:buFontTx/>
              <a:buBlip>
                <a:blip r:embed="rId2"/>
              </a:buBlip>
            </a:pPr>
            <a:r>
              <a:rPr lang="en-US" sz="2800" b="1" smtClean="0">
                <a:solidFill>
                  <a:schemeClr val="accent2"/>
                </a:solidFill>
              </a:rPr>
              <a:t>Summer-began the 700-800 mile walk to Oklahoma-many died.</a:t>
            </a:r>
          </a:p>
          <a:p>
            <a:pPr>
              <a:buFontTx/>
              <a:buBlip>
                <a:blip r:embed="rId2"/>
              </a:buBlip>
            </a:pPr>
            <a:r>
              <a:rPr lang="en-US" sz="2800" b="1" smtClean="0">
                <a:solidFill>
                  <a:schemeClr val="accent2"/>
                </a:solidFill>
              </a:rPr>
              <a:t>Forced removal of Indians of Cherokee from Georgia to Oklahoma(Indian territory)</a:t>
            </a:r>
          </a:p>
          <a:p>
            <a:pPr>
              <a:buFontTx/>
              <a:buBlip>
                <a:blip r:embed="rId2"/>
              </a:buBlip>
            </a:pPr>
            <a:endParaRPr lang="en-US" sz="2800" b="1" smtClean="0">
              <a:solidFill>
                <a:schemeClr val="accent2"/>
              </a:solidFill>
            </a:endParaRPr>
          </a:p>
        </p:txBody>
      </p:sp>
      <p:pic>
        <p:nvPicPr>
          <p:cNvPr id="33796" name="Picture 5" descr="trailoftears"/>
          <p:cNvPicPr>
            <a:picLocks noGrp="1" noChangeAspect="1" noChangeArrowheads="1"/>
          </p:cNvPicPr>
          <p:nvPr>
            <p:ph sz="half" idx="1"/>
          </p:nvPr>
        </p:nvPicPr>
        <p:blipFill>
          <a:blip r:embed="rId3" cstate="print"/>
          <a:srcRect/>
          <a:stretch>
            <a:fillRect/>
          </a:stretch>
        </p:blipFill>
        <p:spPr>
          <a:xfrm>
            <a:off x="914400" y="1066800"/>
            <a:ext cx="7315200" cy="1981200"/>
          </a:xfr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Routes of Indian Removal</a:t>
            </a:r>
            <a:endParaRPr lang="en-US" dirty="0"/>
          </a:p>
        </p:txBody>
      </p:sp>
      <p:pic>
        <p:nvPicPr>
          <p:cNvPr id="5" name="Content Placeholder 4" descr="TrailofTearsMap.gif"/>
          <p:cNvPicPr>
            <a:picLocks noGrp="1" noChangeAspect="1"/>
          </p:cNvPicPr>
          <p:nvPr>
            <p:ph sz="half" idx="1"/>
          </p:nvPr>
        </p:nvPicPr>
        <p:blipFill>
          <a:blip r:embed="rId2" cstate="print"/>
          <a:stretch>
            <a:fillRect/>
          </a:stretch>
        </p:blipFill>
        <p:spPr>
          <a:xfrm>
            <a:off x="762000" y="1690688"/>
            <a:ext cx="7887511" cy="4633912"/>
          </a:xfrm>
        </p:spPr>
      </p:pic>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762000"/>
          </a:xfrm>
        </p:spPr>
        <p:txBody>
          <a:bodyPr/>
          <a:lstStyle/>
          <a:p>
            <a:endParaRPr lang="en-US" dirty="0"/>
          </a:p>
        </p:txBody>
      </p:sp>
      <p:pic>
        <p:nvPicPr>
          <p:cNvPr id="5" name="Content Placeholder 4" descr="trail-mapl1.jpg"/>
          <p:cNvPicPr>
            <a:picLocks noGrp="1" noChangeAspect="1"/>
          </p:cNvPicPr>
          <p:nvPr>
            <p:ph sz="half" idx="1"/>
          </p:nvPr>
        </p:nvPicPr>
        <p:blipFill>
          <a:blip r:embed="rId2" cstate="print"/>
          <a:stretch>
            <a:fillRect/>
          </a:stretch>
        </p:blipFill>
        <p:spPr>
          <a:xfrm>
            <a:off x="1225473" y="1295400"/>
            <a:ext cx="6423679" cy="5181600"/>
          </a:xfrm>
        </p:spPr>
      </p:pic>
      <p:sp>
        <p:nvSpPr>
          <p:cNvPr id="4" name="Text Placeholder 3"/>
          <p:cNvSpPr>
            <a:spLocks noGrp="1"/>
          </p:cNvSpPr>
          <p:nvPr>
            <p:ph type="body" sz="half" idx="2"/>
          </p:nvPr>
        </p:nvSpPr>
        <p:spPr/>
        <p:txBody>
          <a:bodyPr/>
          <a:lstStyle/>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Cherokee.jpg"/>
          <p:cNvPicPr>
            <a:picLocks noGrp="1" noChangeAspect="1"/>
          </p:cNvPicPr>
          <p:nvPr>
            <p:ph sz="half" idx="1"/>
          </p:nvPr>
        </p:nvPicPr>
        <p:blipFill>
          <a:blip r:embed="rId2" cstate="print"/>
          <a:stretch>
            <a:fillRect/>
          </a:stretch>
        </p:blipFill>
        <p:spPr>
          <a:xfrm>
            <a:off x="1371600" y="609600"/>
            <a:ext cx="6157115" cy="5302521"/>
          </a:xfrm>
        </p:spPr>
      </p:pic>
      <p:sp>
        <p:nvSpPr>
          <p:cNvPr id="4" name="Text Placeholder 3"/>
          <p:cNvSpPr>
            <a:spLocks noGrp="1"/>
          </p:cNvSpPr>
          <p:nvPr>
            <p:ph type="body" sz="half" idx="2"/>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sz="4000" smtClean="0"/>
              <a:t>Conflicting Views</a:t>
            </a:r>
          </a:p>
        </p:txBody>
      </p:sp>
      <p:sp>
        <p:nvSpPr>
          <p:cNvPr id="5123" name="Rectangle 5"/>
          <p:cNvSpPr>
            <a:spLocks noGrp="1" noChangeArrowheads="1"/>
          </p:cNvSpPr>
          <p:nvPr>
            <p:ph idx="1"/>
          </p:nvPr>
        </p:nvSpPr>
        <p:spPr/>
        <p:txBody>
          <a:bodyPr/>
          <a:lstStyle/>
          <a:p>
            <a:endParaRPr lang="en-US" smtClean="0"/>
          </a:p>
        </p:txBody>
      </p:sp>
      <p:sp>
        <p:nvSpPr>
          <p:cNvPr id="5124" name="Rectangle 4"/>
          <p:cNvSpPr>
            <a:spLocks noGrp="1" noChangeArrowheads="1"/>
          </p:cNvSpPr>
          <p:nvPr>
            <p:ph type="body" sz="half" idx="4294967295"/>
          </p:nvPr>
        </p:nvSpPr>
        <p:spPr>
          <a:xfrm>
            <a:off x="0" y="1524000"/>
            <a:ext cx="9144000" cy="4572000"/>
          </a:xfrm>
        </p:spPr>
        <p:txBody>
          <a:bodyPr/>
          <a:lstStyle/>
          <a:p>
            <a:pPr>
              <a:lnSpc>
                <a:spcPct val="90000"/>
              </a:lnSpc>
            </a:pPr>
            <a:r>
              <a:rPr lang="en-US" sz="4000" smtClean="0"/>
              <a:t>WHITE SETTLERS</a:t>
            </a:r>
          </a:p>
          <a:p>
            <a:pPr>
              <a:lnSpc>
                <a:spcPct val="90000"/>
              </a:lnSpc>
            </a:pPr>
            <a:r>
              <a:rPr lang="en-US" sz="4000" smtClean="0"/>
              <a:t>Land was something that could be bought, sold or inherited</a:t>
            </a:r>
          </a:p>
          <a:p>
            <a:pPr>
              <a:lnSpc>
                <a:spcPct val="90000"/>
              </a:lnSpc>
            </a:pPr>
            <a:r>
              <a:rPr lang="en-US" sz="4000" smtClean="0"/>
              <a:t>After Louisiana Purchase in 1803</a:t>
            </a:r>
          </a:p>
          <a:p>
            <a:pPr>
              <a:lnSpc>
                <a:spcPct val="90000"/>
              </a:lnSpc>
            </a:pPr>
            <a:r>
              <a:rPr lang="en-US" sz="4000" smtClean="0"/>
              <a:t>Many felt Indians should move west.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agesCAD6JRB8.jpg"/>
          <p:cNvPicPr>
            <a:picLocks noGrp="1" noChangeAspect="1"/>
          </p:cNvPicPr>
          <p:nvPr>
            <p:ph sz="half" idx="1"/>
          </p:nvPr>
        </p:nvPicPr>
        <p:blipFill>
          <a:blip r:embed="rId2" cstate="print"/>
          <a:stretch>
            <a:fillRect/>
          </a:stretch>
        </p:blipFill>
        <p:spPr>
          <a:xfrm>
            <a:off x="685800" y="1066800"/>
            <a:ext cx="7511265" cy="4724400"/>
          </a:xfrm>
        </p:spPr>
      </p:pic>
      <p:sp>
        <p:nvSpPr>
          <p:cNvPr id="4" name="Text Placeholder 3"/>
          <p:cNvSpPr>
            <a:spLocks noGrp="1"/>
          </p:cNvSpPr>
          <p:nvPr>
            <p:ph type="body" sz="half" idx="2"/>
          </p:nvPr>
        </p:nvSpPr>
        <p:spPr/>
        <p:txBody>
          <a:bodyPr/>
          <a:lstStyle/>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imagesCAW1AX7A.jpg"/>
          <p:cNvPicPr>
            <a:picLocks noGrp="1" noChangeAspect="1"/>
          </p:cNvPicPr>
          <p:nvPr>
            <p:ph sz="half" idx="1"/>
          </p:nvPr>
        </p:nvPicPr>
        <p:blipFill>
          <a:blip r:embed="rId2" cstate="print"/>
          <a:stretch>
            <a:fillRect/>
          </a:stretch>
        </p:blipFill>
        <p:spPr>
          <a:xfrm>
            <a:off x="762000" y="914400"/>
            <a:ext cx="7440140" cy="5238750"/>
          </a:xfrm>
        </p:spPr>
      </p:pic>
      <p:sp>
        <p:nvSpPr>
          <p:cNvPr id="4" name="Text Placeholder 3"/>
          <p:cNvSpPr>
            <a:spLocks noGrp="1"/>
          </p:cNvSpPr>
          <p:nvPr>
            <p:ph type="body" sz="half" idx="2"/>
          </p:nvPr>
        </p:nvSpPr>
        <p:spPr/>
        <p:txBody>
          <a:bodyPr/>
          <a:lstStyle/>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the_trail_of_tears.jpg"/>
          <p:cNvPicPr>
            <a:picLocks noGrp="1" noChangeAspect="1"/>
          </p:cNvPicPr>
          <p:nvPr>
            <p:ph sz="half" idx="1"/>
          </p:nvPr>
        </p:nvPicPr>
        <p:blipFill>
          <a:blip r:embed="rId2" cstate="print"/>
          <a:stretch>
            <a:fillRect/>
          </a:stretch>
        </p:blipFill>
        <p:spPr>
          <a:xfrm>
            <a:off x="762000" y="1219200"/>
            <a:ext cx="7810376" cy="5036288"/>
          </a:xfrm>
        </p:spPr>
      </p:pic>
      <p:sp>
        <p:nvSpPr>
          <p:cNvPr id="4" name="Text Placeholder 3"/>
          <p:cNvSpPr>
            <a:spLocks noGrp="1"/>
          </p:cNvSpPr>
          <p:nvPr>
            <p:ph type="body" sz="half" idx="2"/>
          </p:nvPr>
        </p:nvSpPr>
        <p:spPr/>
        <p:txBody>
          <a:bodyPr/>
          <a:lstStyle/>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usa-2007_1188826980_model-telling-story-of-trail-of-tears.jpg"/>
          <p:cNvPicPr>
            <a:picLocks noGrp="1" noChangeAspect="1"/>
          </p:cNvPicPr>
          <p:nvPr>
            <p:ph sz="half" idx="1"/>
          </p:nvPr>
        </p:nvPicPr>
        <p:blipFill>
          <a:blip r:embed="rId2" cstate="print"/>
          <a:stretch>
            <a:fillRect/>
          </a:stretch>
        </p:blipFill>
        <p:spPr>
          <a:xfrm>
            <a:off x="990600" y="1219200"/>
            <a:ext cx="7099508" cy="4724400"/>
          </a:xfrm>
        </p:spPr>
      </p:pic>
      <p:sp>
        <p:nvSpPr>
          <p:cNvPr id="4" name="Text Placeholder 3"/>
          <p:cNvSpPr>
            <a:spLocks noGrp="1"/>
          </p:cNvSpPr>
          <p:nvPr>
            <p:ph type="body" sz="half" idx="2"/>
          </p:nvPr>
        </p:nvSpPr>
        <p:spPr/>
        <p:txBody>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609600"/>
            <a:ext cx="7772400" cy="457200"/>
          </a:xfrm>
        </p:spPr>
        <p:txBody>
          <a:bodyPr/>
          <a:lstStyle/>
          <a:p>
            <a:pPr>
              <a:defRPr/>
            </a:pPr>
            <a:r>
              <a:rPr lang="en-US" sz="4000" smtClean="0">
                <a:solidFill>
                  <a:schemeClr val="accent2"/>
                </a:solidFill>
              </a:rPr>
              <a:t>Georgia’s Major Tribes</a:t>
            </a:r>
          </a:p>
        </p:txBody>
      </p:sp>
      <p:sp>
        <p:nvSpPr>
          <p:cNvPr id="11267" name="Rectangle 3"/>
          <p:cNvSpPr>
            <a:spLocks noGrp="1" noChangeArrowheads="1"/>
          </p:cNvSpPr>
          <p:nvPr>
            <p:ph type="body" idx="1"/>
          </p:nvPr>
        </p:nvSpPr>
        <p:spPr>
          <a:xfrm>
            <a:off x="685800" y="1295400"/>
            <a:ext cx="7772400" cy="4800600"/>
          </a:xfrm>
        </p:spPr>
        <p:txBody>
          <a:bodyPr/>
          <a:lstStyle/>
          <a:p>
            <a:pPr>
              <a:buFontTx/>
              <a:buBlip>
                <a:blip r:embed="rId3"/>
              </a:buBlip>
            </a:pPr>
            <a:r>
              <a:rPr lang="en-US" b="1" smtClean="0">
                <a:solidFill>
                  <a:schemeClr val="accent2"/>
                </a:solidFill>
              </a:rPr>
              <a:t>Creek				Choctaws</a:t>
            </a:r>
          </a:p>
          <a:p>
            <a:pPr>
              <a:buFontTx/>
              <a:buBlip>
                <a:blip r:embed="rId3"/>
              </a:buBlip>
            </a:pPr>
            <a:r>
              <a:rPr lang="en-US" b="1" smtClean="0">
                <a:solidFill>
                  <a:schemeClr val="accent2"/>
                </a:solidFill>
              </a:rPr>
              <a:t>Cherokee			Chickasaws</a:t>
            </a:r>
            <a:endParaRPr lang="en-US" smtClean="0">
              <a:solidFill>
                <a:schemeClr val="accent2"/>
              </a:solidFill>
            </a:endParaRPr>
          </a:p>
          <a:p>
            <a:pPr>
              <a:buFontTx/>
              <a:buBlip>
                <a:blip r:embed="rId3"/>
              </a:buBlip>
            </a:pPr>
            <a:r>
              <a:rPr lang="en-US" smtClean="0">
                <a:solidFill>
                  <a:schemeClr val="accent2"/>
                </a:solidFill>
              </a:rPr>
              <a:t>These 4 along with the </a:t>
            </a:r>
            <a:r>
              <a:rPr lang="en-US" b="1" smtClean="0">
                <a:solidFill>
                  <a:schemeClr val="accent2"/>
                </a:solidFill>
              </a:rPr>
              <a:t>Seminoles</a:t>
            </a:r>
            <a:r>
              <a:rPr lang="en-US" smtClean="0">
                <a:solidFill>
                  <a:schemeClr val="accent2"/>
                </a:solidFill>
              </a:rPr>
              <a:t> in Florida became known as the </a:t>
            </a:r>
            <a:r>
              <a:rPr lang="en-US" b="1" smtClean="0">
                <a:solidFill>
                  <a:schemeClr val="accent2"/>
                </a:solidFill>
              </a:rPr>
              <a:t>Five Civilized Tribes</a:t>
            </a:r>
            <a:r>
              <a:rPr lang="en-US" smtClean="0">
                <a:solidFill>
                  <a:schemeClr val="accent2"/>
                </a:solidFill>
              </a:rPr>
              <a:t> because they adopted many characteristics of white culture</a:t>
            </a:r>
          </a:p>
          <a:p>
            <a:pPr>
              <a:buFontTx/>
              <a:buBlip>
                <a:blip r:embed="rId3"/>
              </a:buBlip>
            </a:pPr>
            <a:r>
              <a:rPr lang="en-US" smtClean="0">
                <a:solidFill>
                  <a:schemeClr val="accent2"/>
                </a:solidFill>
              </a:rPr>
              <a:t>They thought it would help them hold on to their native  land</a:t>
            </a:r>
          </a:p>
          <a:p>
            <a:endParaRPr lang="en-US" smtClean="0">
              <a:solidFill>
                <a:schemeClr val="accent2"/>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1+#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0" end="0"/>
                                            </p:txEl>
                                          </p:spTgt>
                                        </p:tgtEl>
                                        <p:attrNameLst>
                                          <p:attrName>style.visibility</p:attrName>
                                        </p:attrNameLst>
                                      </p:cBhvr>
                                      <p:to>
                                        <p:strVal val="visible"/>
                                      </p:to>
                                    </p:set>
                                    <p:anim calcmode="lin" valueType="num">
                                      <p:cBhvr additive="base">
                                        <p:cTn id="13"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1" end="1"/>
                                            </p:txEl>
                                          </p:spTgt>
                                        </p:tgtEl>
                                        <p:attrNameLst>
                                          <p:attrName>style.visibility</p:attrName>
                                        </p:attrNameLst>
                                      </p:cBhvr>
                                      <p:to>
                                        <p:strVal val="visible"/>
                                      </p:to>
                                    </p:set>
                                    <p:anim calcmode="lin" valueType="num">
                                      <p:cBhvr additive="base">
                                        <p:cTn id="19"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67">
                                            <p:txEl>
                                              <p:pRg st="2" end="2"/>
                                            </p:txEl>
                                          </p:spTgt>
                                        </p:tgtEl>
                                        <p:attrNameLst>
                                          <p:attrName>style.visibility</p:attrName>
                                        </p:attrNameLst>
                                      </p:cBhvr>
                                      <p:to>
                                        <p:strVal val="visible"/>
                                      </p:to>
                                    </p:set>
                                    <p:anim calcmode="lin" valueType="num">
                                      <p:cBhvr additive="base">
                                        <p:cTn id="25"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1267">
                                            <p:txEl>
                                              <p:pRg st="3" end="3"/>
                                            </p:txEl>
                                          </p:spTgt>
                                        </p:tgtEl>
                                        <p:attrNameLst>
                                          <p:attrName>style.visibility</p:attrName>
                                        </p:attrNameLst>
                                      </p:cBhvr>
                                      <p:to>
                                        <p:strVal val="visible"/>
                                      </p:to>
                                    </p:set>
                                    <p:anim calcmode="lin" valueType="num">
                                      <p:cBhvr additive="base">
                                        <p:cTn id="31" dur="500" fill="hold"/>
                                        <p:tgtEl>
                                          <p:spTgt spid="1126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12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smtClean="0"/>
              <a:t>Creeks</a:t>
            </a:r>
          </a:p>
        </p:txBody>
      </p:sp>
      <p:sp>
        <p:nvSpPr>
          <p:cNvPr id="7171" name="Rectangle 3"/>
          <p:cNvSpPr>
            <a:spLocks noGrp="1" noChangeArrowheads="1"/>
          </p:cNvSpPr>
          <p:nvPr>
            <p:ph type="body" idx="1"/>
          </p:nvPr>
        </p:nvSpPr>
        <p:spPr/>
        <p:txBody>
          <a:bodyPr/>
          <a:lstStyle/>
          <a:p>
            <a:pPr>
              <a:buFontTx/>
              <a:buBlip>
                <a:blip r:embed="rId2"/>
              </a:buBlip>
            </a:pPr>
            <a:r>
              <a:rPr lang="en-US" smtClean="0"/>
              <a:t>Creeks-not a single tribe but a confederation of tribes</a:t>
            </a:r>
          </a:p>
          <a:p>
            <a:pPr>
              <a:buFontTx/>
              <a:buBlip>
                <a:blip r:embed="rId2"/>
              </a:buBlip>
            </a:pPr>
            <a:r>
              <a:rPr lang="en-US" smtClean="0"/>
              <a:t>Also known as Muscogee</a:t>
            </a:r>
          </a:p>
          <a:p>
            <a:pPr>
              <a:buFontTx/>
              <a:buBlip>
                <a:blip r:embed="rId2"/>
              </a:buBlip>
            </a:pPr>
            <a:r>
              <a:rPr lang="en-US" smtClean="0"/>
              <a:t>2 groups:</a:t>
            </a:r>
          </a:p>
          <a:p>
            <a:pPr>
              <a:buFontTx/>
              <a:buNone/>
            </a:pPr>
            <a:r>
              <a:rPr lang="en-US" smtClean="0"/>
              <a:t>    </a:t>
            </a:r>
            <a:r>
              <a:rPr lang="en-US" b="1" smtClean="0"/>
              <a:t>Upper Creek</a:t>
            </a:r>
            <a:r>
              <a:rPr lang="en-US" smtClean="0"/>
              <a:t>-lived in northern Ala.</a:t>
            </a:r>
          </a:p>
          <a:p>
            <a:pPr>
              <a:buFontTx/>
              <a:buNone/>
            </a:pPr>
            <a:r>
              <a:rPr lang="en-US" smtClean="0"/>
              <a:t>    </a:t>
            </a:r>
            <a:r>
              <a:rPr lang="en-US" b="1" smtClean="0"/>
              <a:t>Lower</a:t>
            </a:r>
            <a:r>
              <a:rPr lang="en-US" smtClean="0"/>
              <a:t> </a:t>
            </a:r>
            <a:r>
              <a:rPr lang="en-US" b="1" smtClean="0"/>
              <a:t>Creeks</a:t>
            </a:r>
            <a:r>
              <a:rPr lang="en-US" smtClean="0"/>
              <a:t>-west Ga., southern </a:t>
            </a:r>
          </a:p>
          <a:p>
            <a:pPr>
              <a:buFontTx/>
              <a:buNone/>
            </a:pPr>
            <a:r>
              <a:rPr lang="en-US" smtClean="0"/>
              <a:t>      Ala. and northern Fla. included</a:t>
            </a:r>
          </a:p>
          <a:p>
            <a:pPr>
              <a:buFontTx/>
              <a:buNone/>
            </a:pPr>
            <a:r>
              <a:rPr lang="en-US" smtClean="0"/>
              <a:t>      Tomochichi and the Yamacraw’s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09600"/>
            <a:ext cx="7772400" cy="381000"/>
          </a:xfrm>
        </p:spPr>
        <p:txBody>
          <a:bodyPr/>
          <a:lstStyle/>
          <a:p>
            <a:pPr>
              <a:defRPr/>
            </a:pPr>
            <a:r>
              <a:rPr lang="en-US" sz="4000" smtClean="0"/>
              <a:t>Creeks</a:t>
            </a:r>
          </a:p>
        </p:txBody>
      </p:sp>
      <p:sp>
        <p:nvSpPr>
          <p:cNvPr id="8195" name="Rectangle 3"/>
          <p:cNvSpPr>
            <a:spLocks noGrp="1" noChangeArrowheads="1"/>
          </p:cNvSpPr>
          <p:nvPr>
            <p:ph type="body" idx="1"/>
          </p:nvPr>
        </p:nvSpPr>
        <p:spPr>
          <a:xfrm>
            <a:off x="685800" y="1219200"/>
            <a:ext cx="7772400" cy="4876800"/>
          </a:xfrm>
        </p:spPr>
        <p:txBody>
          <a:bodyPr/>
          <a:lstStyle/>
          <a:p>
            <a:pPr>
              <a:buFontTx/>
              <a:buBlip>
                <a:blip r:embed="rId2"/>
              </a:buBlip>
            </a:pPr>
            <a:r>
              <a:rPr lang="en-US" sz="4000" b="1" smtClean="0"/>
              <a:t>Upper Creeks: </a:t>
            </a:r>
            <a:r>
              <a:rPr lang="en-US" sz="4000" smtClean="0"/>
              <a:t>wanted their land back –led by McGillivary</a:t>
            </a:r>
            <a:r>
              <a:rPr lang="en-US" sz="4000" i="1" smtClean="0"/>
              <a:t>–red sticks   (Oconee War)</a:t>
            </a:r>
          </a:p>
          <a:p>
            <a:pPr>
              <a:buFontTx/>
              <a:buNone/>
            </a:pPr>
            <a:r>
              <a:rPr lang="en-US" sz="4000" b="1" smtClean="0"/>
              <a:t>Lower Creeks</a:t>
            </a:r>
            <a:r>
              <a:rPr lang="en-US" sz="4000" smtClean="0"/>
              <a:t>: wanted to turn land over to whites-friendly with U.S.-</a:t>
            </a:r>
            <a:r>
              <a:rPr lang="en-US" sz="4000" i="1" smtClean="0"/>
              <a:t>white sticks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609600"/>
            <a:ext cx="7772400" cy="609600"/>
          </a:xfrm>
        </p:spPr>
        <p:txBody>
          <a:bodyPr/>
          <a:lstStyle/>
          <a:p>
            <a:pPr>
              <a:defRPr/>
            </a:pPr>
            <a:r>
              <a:rPr lang="en-US" sz="3200" smtClean="0"/>
              <a:t>WARS</a:t>
            </a:r>
            <a:br>
              <a:rPr lang="en-US" sz="3200" smtClean="0"/>
            </a:br>
            <a:r>
              <a:rPr lang="en-US" sz="3200" smtClean="0"/>
              <a:t>Indians cede their lands</a:t>
            </a:r>
          </a:p>
        </p:txBody>
      </p:sp>
      <p:sp>
        <p:nvSpPr>
          <p:cNvPr id="9219" name="Rectangle 3"/>
          <p:cNvSpPr>
            <a:spLocks noGrp="1" noChangeArrowheads="1"/>
          </p:cNvSpPr>
          <p:nvPr>
            <p:ph type="body" idx="1"/>
          </p:nvPr>
        </p:nvSpPr>
        <p:spPr>
          <a:xfrm>
            <a:off x="685800" y="1524000"/>
            <a:ext cx="7772400" cy="4572000"/>
          </a:xfrm>
        </p:spPr>
        <p:txBody>
          <a:bodyPr/>
          <a:lstStyle/>
          <a:p>
            <a:pPr>
              <a:buFontTx/>
              <a:buBlip>
                <a:blip r:embed="rId2"/>
              </a:buBlip>
            </a:pPr>
            <a:r>
              <a:rPr lang="en-US" smtClean="0"/>
              <a:t>Yamasee War</a:t>
            </a:r>
          </a:p>
          <a:p>
            <a:pPr>
              <a:buFontTx/>
              <a:buBlip>
                <a:blip r:embed="rId2"/>
              </a:buBlip>
            </a:pPr>
            <a:r>
              <a:rPr lang="en-US" smtClean="0"/>
              <a:t>French and Indian War</a:t>
            </a:r>
          </a:p>
          <a:p>
            <a:pPr>
              <a:buFontTx/>
              <a:buBlip>
                <a:blip r:embed="rId2"/>
              </a:buBlip>
            </a:pPr>
            <a:r>
              <a:rPr lang="en-US" smtClean="0"/>
              <a:t>Oconee War</a:t>
            </a:r>
          </a:p>
          <a:p>
            <a:pPr>
              <a:buFontTx/>
              <a:buBlip>
                <a:blip r:embed="rId2"/>
              </a:buBlip>
            </a:pPr>
            <a:r>
              <a:rPr lang="en-US" smtClean="0"/>
              <a:t>War of 1812</a:t>
            </a:r>
          </a:p>
          <a:p>
            <a:pPr>
              <a:buFontTx/>
              <a:buNone/>
            </a:pPr>
            <a:r>
              <a:rPr lang="en-US" smtClean="0"/>
              <a:t>Creek land being ceded away</a:t>
            </a:r>
          </a:p>
          <a:p>
            <a:pPr>
              <a:buFontTx/>
              <a:buNone/>
            </a:pPr>
            <a:r>
              <a:rPr lang="en-US" smtClean="0"/>
              <a:t>Indians became divided among themselves</a:t>
            </a:r>
          </a:p>
          <a:p>
            <a:pPr>
              <a:buFontTx/>
              <a:buNone/>
            </a:pPr>
            <a:r>
              <a:rPr lang="en-US" smtClean="0"/>
              <a:t>Some groups of Creek signed treaties with whites asking tribes to agree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609600"/>
            <a:ext cx="7772400" cy="457200"/>
          </a:xfrm>
        </p:spPr>
        <p:txBody>
          <a:bodyPr/>
          <a:lstStyle/>
          <a:p>
            <a:pPr>
              <a:defRPr/>
            </a:pPr>
            <a:r>
              <a:rPr lang="en-US" sz="4000" smtClean="0">
                <a:solidFill>
                  <a:schemeClr val="accent2"/>
                </a:solidFill>
              </a:rPr>
              <a:t>Proclamation</a:t>
            </a:r>
            <a:r>
              <a:rPr lang="en-US" sz="4000" smtClean="0"/>
              <a:t> </a:t>
            </a:r>
            <a:r>
              <a:rPr lang="en-US" sz="4000" smtClean="0">
                <a:solidFill>
                  <a:schemeClr val="accent2"/>
                </a:solidFill>
              </a:rPr>
              <a:t>of 1763</a:t>
            </a:r>
            <a:endParaRPr lang="en-US" sz="4000" smtClean="0"/>
          </a:p>
        </p:txBody>
      </p:sp>
      <p:sp>
        <p:nvSpPr>
          <p:cNvPr id="10243" name="Rectangle 3"/>
          <p:cNvSpPr>
            <a:spLocks noGrp="1" noChangeArrowheads="1"/>
          </p:cNvSpPr>
          <p:nvPr>
            <p:ph type="body" idx="1"/>
          </p:nvPr>
        </p:nvSpPr>
        <p:spPr>
          <a:xfrm>
            <a:off x="685800" y="1143000"/>
            <a:ext cx="7772400" cy="5715000"/>
          </a:xfrm>
        </p:spPr>
        <p:txBody>
          <a:bodyPr/>
          <a:lstStyle/>
          <a:p>
            <a:pPr>
              <a:buFontTx/>
              <a:buBlip>
                <a:blip r:embed="rId2"/>
              </a:buBlip>
            </a:pPr>
            <a:r>
              <a:rPr lang="en-US" sz="3600" smtClean="0">
                <a:solidFill>
                  <a:schemeClr val="accent2"/>
                </a:solidFill>
              </a:rPr>
              <a:t>Certain boundaries were established country divided into 2 parts</a:t>
            </a:r>
          </a:p>
          <a:p>
            <a:pPr>
              <a:buFontTx/>
              <a:buBlip>
                <a:blip r:embed="rId2"/>
              </a:buBlip>
            </a:pPr>
            <a:r>
              <a:rPr lang="en-US" sz="3600" smtClean="0">
                <a:solidFill>
                  <a:schemeClr val="accent2"/>
                </a:solidFill>
              </a:rPr>
              <a:t>Colonists were to remain east of the Appalachian Mts.</a:t>
            </a:r>
          </a:p>
          <a:p>
            <a:pPr>
              <a:buFontTx/>
              <a:buBlip>
                <a:blip r:embed="rId2"/>
              </a:buBlip>
            </a:pPr>
            <a:r>
              <a:rPr lang="en-US" sz="3600" smtClean="0">
                <a:solidFill>
                  <a:schemeClr val="accent2"/>
                </a:solidFill>
              </a:rPr>
              <a:t>Indians were to have the area west of the Appalachian Mts.</a:t>
            </a:r>
          </a:p>
          <a:p>
            <a:pPr>
              <a:buFontTx/>
              <a:buBlip>
                <a:blip r:embed="rId2"/>
              </a:buBlip>
            </a:pPr>
            <a:r>
              <a:rPr lang="en-US" sz="3600" smtClean="0">
                <a:solidFill>
                  <a:schemeClr val="accent2"/>
                </a:solidFill>
              </a:rPr>
              <a:t>Ga. boundaries expand now to-Mississippi and Alabama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Palatia"/>
        <a:ea typeface=""/>
        <a:cs typeface=""/>
      </a:majorFont>
      <a:minorFont>
        <a:latin typeface="Bookman Old Styl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2"/>
            </a:solidFill>
            <a:effectLst/>
            <a:latin typeface="Bookman Old Style"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accent2"/>
            </a:solidFill>
            <a:effectLst/>
            <a:latin typeface="Bookman Old Style"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4426</TotalTime>
  <Words>1264</Words>
  <Application>Microsoft Office PowerPoint</Application>
  <PresentationFormat>On-screen Show (4:3)</PresentationFormat>
  <Paragraphs>189</Paragraphs>
  <Slides>43</Slides>
  <Notes>4</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Default Design</vt:lpstr>
      <vt:lpstr>The Indian Removal</vt:lpstr>
      <vt:lpstr>1700’s-1800’s</vt:lpstr>
      <vt:lpstr>PowerPoint Presentation</vt:lpstr>
      <vt:lpstr>Conflicting Views</vt:lpstr>
      <vt:lpstr>Georgia’s Major Tribes</vt:lpstr>
      <vt:lpstr>Creeks</vt:lpstr>
      <vt:lpstr>Creeks</vt:lpstr>
      <vt:lpstr>WARS Indians cede their lands</vt:lpstr>
      <vt:lpstr>Proclamation of 1763</vt:lpstr>
      <vt:lpstr>Francis Scott Key Star Spangled Banner</vt:lpstr>
      <vt:lpstr>Alexander McGillivary Upper Creek chief</vt:lpstr>
      <vt:lpstr>Chief William McIntosh   Lower Creek Chief</vt:lpstr>
      <vt:lpstr>Cherokee</vt:lpstr>
      <vt:lpstr>PowerPoint Presentation</vt:lpstr>
      <vt:lpstr>PowerPoint Presentation</vt:lpstr>
      <vt:lpstr>Settlers wanted Cherokee removed</vt:lpstr>
      <vt:lpstr>PowerPoint Presentation</vt:lpstr>
      <vt:lpstr>The Cherokee national newspaper, The Cherokee Phoenix,  was first printed in1828 at New Echota (near present Calhoun, GA) with Elias Boudinot as editor. The paper was printed in both Cherokee and English and became popular in the United States and Europe.  </vt:lpstr>
      <vt:lpstr>PowerPoint Presentation</vt:lpstr>
      <vt:lpstr>Contributions</vt:lpstr>
      <vt:lpstr>Talking leaves</vt:lpstr>
      <vt:lpstr>PowerPoint Presentation</vt:lpstr>
      <vt:lpstr>Cherokee Government</vt:lpstr>
      <vt:lpstr>PowerPoint Presentation</vt:lpstr>
      <vt:lpstr>Reasons for removal</vt:lpstr>
      <vt:lpstr>GOLD!</vt:lpstr>
      <vt:lpstr>Worcester vs. Georgia 1832 </vt:lpstr>
      <vt:lpstr>Indian Removal Act 1830</vt:lpstr>
      <vt:lpstr>PowerPoint Presentation</vt:lpstr>
      <vt:lpstr>PowerPoint Presentation</vt:lpstr>
      <vt:lpstr>Removal of Indians</vt:lpstr>
      <vt:lpstr>Cherokee leaders in favor of moving </vt:lpstr>
      <vt:lpstr>Chief John Ross</vt:lpstr>
      <vt:lpstr>PowerPoint Presentation</vt:lpstr>
      <vt:lpstr>                   General Winfield Scott</vt:lpstr>
      <vt:lpstr>Trail of Tears</vt:lpstr>
      <vt:lpstr>Routes of Indian Removal</vt:lpstr>
      <vt:lpstr>PowerPoint Presentation</vt:lpstr>
      <vt:lpstr>PowerPoint Presentation</vt:lpstr>
      <vt:lpstr>PowerPoint Presentation</vt:lpstr>
      <vt:lpstr>PowerPoint Presentation</vt:lpstr>
      <vt:lpstr>PowerPoint Presentation</vt:lpstr>
      <vt:lpstr>PowerPoint Presentation</vt:lpstr>
    </vt:vector>
  </TitlesOfParts>
  <Company>SCCBOE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Indian Removal</dc:title>
  <dc:creator>SCCBOE</dc:creator>
  <cp:lastModifiedBy>Salli Eve</cp:lastModifiedBy>
  <cp:revision>76</cp:revision>
  <dcterms:created xsi:type="dcterms:W3CDTF">2001-04-02T12:06:05Z</dcterms:created>
  <dcterms:modified xsi:type="dcterms:W3CDTF">2015-12-14T15:45:42Z</dcterms:modified>
</cp:coreProperties>
</file>