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8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7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4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6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4A0D-DDE5-40E0-9137-8A1FDBC44A0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3CDD0-BF9C-4F2A-B3C0-B546F199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5239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GEORGIA</a:t>
            </a:r>
            <a:br>
              <a:rPr lang="en-US" b="1" dirty="0"/>
            </a:br>
            <a:r>
              <a:rPr lang="en-US" b="1" dirty="0"/>
              <a:t>TRADES</a:t>
            </a:r>
            <a:br>
              <a:rPr lang="en-US" b="1" dirty="0"/>
            </a:br>
            <a:r>
              <a:rPr lang="en-US" b="1" dirty="0"/>
              <a:t>WITH THE</a:t>
            </a:r>
            <a:br>
              <a:rPr lang="en-US" b="1" dirty="0"/>
            </a:br>
            <a:r>
              <a:rPr lang="en-US" b="1" dirty="0"/>
              <a:t>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685800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Farmers </a:t>
            </a:r>
            <a:r>
              <a:rPr lang="en-US" b="1" dirty="0"/>
              <a:t>reduced the number of crops and turned to</a:t>
            </a:r>
          </a:p>
          <a:p>
            <a:pPr marL="0" indent="0">
              <a:buNone/>
            </a:pPr>
            <a:r>
              <a:rPr lang="en-US" b="1" dirty="0" smtClean="0"/>
              <a:t>    a </a:t>
            </a:r>
            <a:r>
              <a:rPr lang="en-US" b="1" dirty="0"/>
              <a:t>new product</a:t>
            </a:r>
            <a:r>
              <a:rPr lang="en-US" b="1" dirty="0" smtClean="0"/>
              <a:t>:                     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1/3 of farm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output </a:t>
            </a:r>
            <a:r>
              <a:rPr lang="en-US" b="1" dirty="0">
                <a:solidFill>
                  <a:srgbClr val="FF0000"/>
                </a:solidFill>
              </a:rPr>
              <a:t>by 1970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Thousands of displaced farmers had to find work</a:t>
            </a:r>
          </a:p>
          <a:p>
            <a:pPr marL="0" indent="0">
              <a:buNone/>
            </a:pPr>
            <a:r>
              <a:rPr lang="en-US" b="1" dirty="0" smtClean="0"/>
              <a:t>    elsewhere</a:t>
            </a:r>
            <a:r>
              <a:rPr lang="en-US" b="1" dirty="0"/>
              <a:t>….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Match the cause on the left with its effect on the </a:t>
            </a:r>
            <a:r>
              <a:rPr lang="en-US" sz="2800" b="1" dirty="0" smtClean="0"/>
              <a:t>right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New </a:t>
            </a:r>
            <a:r>
              <a:rPr lang="en-US" b="1" dirty="0"/>
              <a:t>systems of farming required less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2.  Landowners </a:t>
            </a:r>
            <a:r>
              <a:rPr lang="en-US" b="1" dirty="0"/>
              <a:t>did not </a:t>
            </a:r>
            <a:r>
              <a:rPr lang="en-US" b="1" dirty="0" smtClean="0"/>
              <a:t>have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enough </a:t>
            </a:r>
            <a:r>
              <a:rPr lang="en-US" b="1" dirty="0"/>
              <a:t>money to </a:t>
            </a:r>
            <a:r>
              <a:rPr lang="en-US" b="1" dirty="0" smtClean="0"/>
              <a:t>pay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/>
              <a:t>workers.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3</a:t>
            </a:r>
            <a:r>
              <a:rPr lang="en-US" b="1" dirty="0"/>
              <a:t>. People moved to the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cities </a:t>
            </a:r>
            <a:r>
              <a:rPr lang="en-US" b="1" dirty="0"/>
              <a:t>to find work.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Cities </a:t>
            </a:r>
            <a:r>
              <a:rPr lang="en-US" b="1" dirty="0"/>
              <a:t>grew </a:t>
            </a:r>
            <a:r>
              <a:rPr lang="en-US" b="1" dirty="0" smtClean="0"/>
              <a:t>&amp;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manpower  </a:t>
            </a:r>
            <a:r>
              <a:rPr lang="en-US" b="1" dirty="0"/>
              <a:t>prospered</a:t>
            </a: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 smtClean="0"/>
              <a:t>Sharecropping developed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C. Tenant </a:t>
            </a:r>
            <a:r>
              <a:rPr lang="en-US" b="1" dirty="0" smtClean="0"/>
              <a:t>farming system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dissolved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TODAY, 80% OF THE </a:t>
            </a:r>
            <a:r>
              <a:rPr lang="en-US" b="1" dirty="0" smtClean="0"/>
              <a:t>NATION</a:t>
            </a:r>
            <a:r>
              <a:rPr lang="en-US" dirty="0" smtClean="0"/>
              <a:t>’</a:t>
            </a:r>
            <a:r>
              <a:rPr lang="en-US" b="1" dirty="0" smtClean="0"/>
              <a:t>S LARGEST </a:t>
            </a:r>
            <a:r>
              <a:rPr lang="en-US" b="1" dirty="0"/>
              <a:t>BUSINESSES </a:t>
            </a:r>
            <a:r>
              <a:rPr lang="en-US" b="1" dirty="0" smtClean="0"/>
              <a:t>HAVE BRANCH </a:t>
            </a:r>
            <a:r>
              <a:rPr lang="en-US" b="1" dirty="0"/>
              <a:t>OFFICES IN OR </a:t>
            </a:r>
            <a:r>
              <a:rPr lang="en-US" b="1" dirty="0" smtClean="0"/>
              <a:t>AROUND ATLANTA</a:t>
            </a:r>
            <a:r>
              <a:rPr lang="en-US" b="1" dirty="0"/>
              <a:t>, INCLUDING…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MODERN GEORGIA (1940-Today):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most </a:t>
            </a:r>
            <a:r>
              <a:rPr lang="en-US" b="1" dirty="0" smtClean="0"/>
              <a:t>widely recognized product in </a:t>
            </a:r>
            <a:r>
              <a:rPr lang="en-US" b="1" dirty="0"/>
              <a:t>the world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533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Invented by Atlanta pharmacist</a:t>
            </a:r>
          </a:p>
          <a:p>
            <a:r>
              <a:rPr lang="en-US" b="1" dirty="0"/>
              <a:t>Dr. John Pemberton, who mixed</a:t>
            </a:r>
          </a:p>
          <a:p>
            <a:r>
              <a:rPr lang="en-US" b="1" dirty="0"/>
              <a:t>coca leaf and kola nut extracts</a:t>
            </a:r>
          </a:p>
          <a:p>
            <a:r>
              <a:rPr lang="en-US" dirty="0" smtClean="0"/>
              <a:t>• </a:t>
            </a:r>
            <a:r>
              <a:rPr lang="en-US" b="1" dirty="0"/>
              <a:t>First sold at Jacob</a:t>
            </a:r>
            <a:r>
              <a:rPr lang="en-US" dirty="0"/>
              <a:t>’</a:t>
            </a:r>
            <a:r>
              <a:rPr lang="en-US" b="1" dirty="0"/>
              <a:t>s Pharmacy in</a:t>
            </a:r>
          </a:p>
          <a:p>
            <a:r>
              <a:rPr lang="en-US" b="1" dirty="0"/>
              <a:t>Atlanta in May 1886</a:t>
            </a:r>
          </a:p>
          <a:p>
            <a:r>
              <a:rPr lang="en-US" dirty="0"/>
              <a:t>• </a:t>
            </a:r>
            <a:r>
              <a:rPr lang="en-US" b="1" dirty="0"/>
              <a:t>Purchased by Asa Candler in 1891,</a:t>
            </a:r>
          </a:p>
          <a:p>
            <a:r>
              <a:rPr lang="en-US" b="1" dirty="0"/>
              <a:t>who formed the Coca-Cola</a:t>
            </a:r>
          </a:p>
          <a:p>
            <a:r>
              <a:rPr lang="en-US" b="1" dirty="0"/>
              <a:t>Company in 1892</a:t>
            </a:r>
          </a:p>
          <a:p>
            <a:r>
              <a:rPr lang="en-US" dirty="0"/>
              <a:t>• </a:t>
            </a:r>
            <a:r>
              <a:rPr lang="en-US" b="1" dirty="0"/>
              <a:t>Became an international product</a:t>
            </a:r>
          </a:p>
          <a:p>
            <a:r>
              <a:rPr lang="en-US" b="1" dirty="0"/>
              <a:t>under the leadership of Company</a:t>
            </a:r>
          </a:p>
          <a:p>
            <a:r>
              <a:rPr lang="en-US" b="1" dirty="0"/>
              <a:t>President Robert Woodruff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MODERN GEORGIA (1940-Today)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Behind </a:t>
            </a:r>
            <a:r>
              <a:rPr lang="en-US" b="1" dirty="0"/>
              <a:t>every new business is </a:t>
            </a:r>
            <a:r>
              <a:rPr lang="en-US" b="1" dirty="0" smtClean="0"/>
              <a:t>an </a:t>
            </a:r>
            <a:r>
              <a:rPr lang="en-US" i="1" dirty="0" smtClean="0"/>
              <a:t>entrepreneur </a:t>
            </a:r>
            <a:r>
              <a:rPr lang="en-US" b="1" dirty="0"/>
              <a:t>who takes a risk </a:t>
            </a:r>
            <a:r>
              <a:rPr lang="en-US" b="1" dirty="0" smtClean="0"/>
              <a:t>to produce </a:t>
            </a:r>
            <a:r>
              <a:rPr lang="en-US" b="1" dirty="0"/>
              <a:t>goods and services.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The goal of every entrepreneur </a:t>
            </a:r>
            <a:r>
              <a:rPr lang="en-US" b="1" dirty="0" smtClean="0"/>
              <a:t>is to </a:t>
            </a:r>
            <a:r>
              <a:rPr lang="en-US" b="1" dirty="0"/>
              <a:t>make a </a:t>
            </a:r>
            <a:r>
              <a:rPr lang="en-US" i="1" dirty="0"/>
              <a:t>profit</a:t>
            </a:r>
            <a:r>
              <a:rPr lang="en-US" b="1" dirty="0"/>
              <a:t>, a </a:t>
            </a:r>
            <a:r>
              <a:rPr lang="en-US" b="1" dirty="0" smtClean="0"/>
              <a:t>company</a:t>
            </a:r>
            <a:r>
              <a:rPr lang="en-US" dirty="0" smtClean="0"/>
              <a:t>’</a:t>
            </a:r>
            <a:r>
              <a:rPr lang="en-US" b="1" dirty="0" smtClean="0"/>
              <a:t>s earnings </a:t>
            </a:r>
            <a:r>
              <a:rPr lang="en-US" b="1" dirty="0"/>
              <a:t>after all expenses </a:t>
            </a:r>
            <a:r>
              <a:rPr lang="en-US" b="1" dirty="0" smtClean="0"/>
              <a:t>are paid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Often times, entrepreneurs </a:t>
            </a:r>
            <a:r>
              <a:rPr lang="en-US" b="1" dirty="0" smtClean="0"/>
              <a:t>will share </a:t>
            </a:r>
            <a:r>
              <a:rPr lang="en-US" b="1" dirty="0"/>
              <a:t>the risk with </a:t>
            </a:r>
            <a:r>
              <a:rPr lang="en-US" b="1" dirty="0" smtClean="0"/>
              <a:t>other investors/lenders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 smtClean="0"/>
              <a:t>Other </a:t>
            </a:r>
            <a:r>
              <a:rPr lang="en-US" b="1" dirty="0"/>
              <a:t>examples of successful </a:t>
            </a:r>
            <a:r>
              <a:rPr lang="en-US" b="1" dirty="0" smtClean="0"/>
              <a:t>risks include</a:t>
            </a:r>
            <a:r>
              <a:rPr lang="en-US" b="1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b="1" dirty="0"/>
              <a:t>Founded in 1927, by Owen R</a:t>
            </a:r>
            <a:r>
              <a:rPr lang="en-US" b="1" dirty="0" smtClean="0"/>
              <a:t>. Cheatham</a:t>
            </a:r>
            <a:r>
              <a:rPr lang="en-US" b="1" dirty="0"/>
              <a:t>, as the </a:t>
            </a:r>
            <a:r>
              <a:rPr lang="en-US" b="1" dirty="0" smtClean="0"/>
              <a:t>Georgia Hardwood </a:t>
            </a:r>
            <a:r>
              <a:rPr lang="en-US" b="1" dirty="0"/>
              <a:t>Lumber Company</a:t>
            </a:r>
          </a:p>
          <a:p>
            <a:r>
              <a:rPr lang="en-US" dirty="0"/>
              <a:t>• </a:t>
            </a:r>
            <a:r>
              <a:rPr lang="en-US" b="1" dirty="0"/>
              <a:t>Cheatham used $6000 of his </a:t>
            </a:r>
            <a:r>
              <a:rPr lang="en-US" b="1" dirty="0" smtClean="0"/>
              <a:t>own money </a:t>
            </a:r>
            <a:r>
              <a:rPr lang="en-US" b="1" dirty="0"/>
              <a:t>and $6000 from investors </a:t>
            </a:r>
            <a:r>
              <a:rPr lang="en-US" b="1" dirty="0" smtClean="0"/>
              <a:t>to start </a:t>
            </a:r>
            <a:r>
              <a:rPr lang="en-US" b="1" dirty="0"/>
              <a:t>the business</a:t>
            </a:r>
          </a:p>
          <a:p>
            <a:r>
              <a:rPr lang="en-US" dirty="0"/>
              <a:t>• </a:t>
            </a:r>
            <a:r>
              <a:rPr lang="en-US" b="1" dirty="0"/>
              <a:t>Renamed Georgia-Pacific in </a:t>
            </a:r>
            <a:r>
              <a:rPr lang="en-US" b="1" dirty="0" smtClean="0"/>
              <a:t>1956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Today, it is one of the </a:t>
            </a:r>
            <a:r>
              <a:rPr lang="en-US" b="1" dirty="0" smtClean="0"/>
              <a:t>world</a:t>
            </a:r>
            <a:r>
              <a:rPr lang="en-US" dirty="0" smtClean="0"/>
              <a:t>’</a:t>
            </a:r>
            <a:r>
              <a:rPr lang="en-US" b="1" dirty="0" smtClean="0"/>
              <a:t>s largest </a:t>
            </a:r>
            <a:r>
              <a:rPr lang="en-US" b="1" dirty="0"/>
              <a:t>manufacturers of </a:t>
            </a:r>
            <a:r>
              <a:rPr lang="en-US" b="1" dirty="0" smtClean="0"/>
              <a:t>forest products </a:t>
            </a:r>
            <a:r>
              <a:rPr lang="en-US" b="1" dirty="0"/>
              <a:t>(I.e., bath tissue, paper</a:t>
            </a:r>
            <a:r>
              <a:rPr lang="en-US" b="1" dirty="0" smtClean="0"/>
              <a:t>, boxes</a:t>
            </a:r>
            <a:r>
              <a:rPr lang="en-US" b="1" dirty="0"/>
              <a:t>, paper plates, etc.)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b="1" dirty="0"/>
              <a:t>Founded by crop-dusters, B.R</a:t>
            </a:r>
            <a:r>
              <a:rPr lang="en-US" b="1" dirty="0" smtClean="0"/>
              <a:t>. Coad </a:t>
            </a:r>
            <a:r>
              <a:rPr lang="en-US" b="1" dirty="0"/>
              <a:t>and C.E. </a:t>
            </a:r>
            <a:r>
              <a:rPr lang="en-US" b="1" dirty="0" err="1"/>
              <a:t>Woolman</a:t>
            </a:r>
            <a:r>
              <a:rPr lang="en-US" b="1" dirty="0"/>
              <a:t> in </a:t>
            </a:r>
            <a:r>
              <a:rPr lang="en-US" b="1" dirty="0" smtClean="0"/>
              <a:t>the 1920s </a:t>
            </a:r>
            <a:r>
              <a:rPr lang="en-US" b="1" dirty="0"/>
              <a:t>to fight the boll weevil</a:t>
            </a:r>
          </a:p>
          <a:p>
            <a:r>
              <a:rPr lang="en-US" dirty="0"/>
              <a:t>• </a:t>
            </a:r>
            <a:r>
              <a:rPr lang="en-US" b="1" dirty="0"/>
              <a:t>Renamed Delta Air Service in 1928</a:t>
            </a:r>
          </a:p>
          <a:p>
            <a:r>
              <a:rPr lang="en-US" dirty="0"/>
              <a:t>• </a:t>
            </a:r>
            <a:r>
              <a:rPr lang="en-US" b="1" dirty="0"/>
              <a:t>Moved to Atlanta in 1941 as an </a:t>
            </a:r>
            <a:r>
              <a:rPr lang="en-US" b="1" dirty="0" smtClean="0"/>
              <a:t>air passenger </a:t>
            </a:r>
            <a:r>
              <a:rPr lang="en-US" b="1" dirty="0"/>
              <a:t>service</a:t>
            </a:r>
          </a:p>
          <a:p>
            <a:r>
              <a:rPr lang="en-US" dirty="0"/>
              <a:t>• </a:t>
            </a:r>
            <a:r>
              <a:rPr lang="en-US" b="1" dirty="0"/>
              <a:t>Today, it is one of the </a:t>
            </a:r>
            <a:r>
              <a:rPr lang="en-US" b="1" dirty="0" smtClean="0"/>
              <a:t>world</a:t>
            </a:r>
            <a:r>
              <a:rPr lang="en-US" dirty="0" smtClean="0"/>
              <a:t>’</a:t>
            </a:r>
            <a:r>
              <a:rPr lang="en-US" b="1" dirty="0" smtClean="0"/>
              <a:t>s largest </a:t>
            </a:r>
            <a:r>
              <a:rPr lang="en-US" b="1" dirty="0"/>
              <a:t>international airlines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1743075" cy="1346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5300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32194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Founded in the 1970s by </a:t>
            </a:r>
            <a:r>
              <a:rPr lang="en-US" b="1" dirty="0" smtClean="0"/>
              <a:t>Bernie Marcus </a:t>
            </a:r>
            <a:r>
              <a:rPr lang="en-US" b="1" dirty="0"/>
              <a:t>and Arthur Blank </a:t>
            </a:r>
            <a:r>
              <a:rPr lang="en-US" b="1" dirty="0" smtClean="0"/>
              <a:t>to provide </a:t>
            </a:r>
            <a:r>
              <a:rPr lang="en-US" b="1" dirty="0"/>
              <a:t>all home improvement</a:t>
            </a:r>
          </a:p>
          <a:p>
            <a:r>
              <a:rPr lang="en-US" b="1" dirty="0"/>
              <a:t>products in one single </a:t>
            </a:r>
            <a:r>
              <a:rPr lang="en-US" b="1" dirty="0" smtClean="0"/>
              <a:t>location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Home Depot now has over </a:t>
            </a:r>
            <a:r>
              <a:rPr lang="en-US" b="1" dirty="0" smtClean="0"/>
              <a:t>1700 stores </a:t>
            </a:r>
            <a:r>
              <a:rPr lang="en-US" b="1" dirty="0"/>
              <a:t>in the United States </a:t>
            </a:r>
            <a:r>
              <a:rPr lang="en-US" b="1" dirty="0" smtClean="0"/>
              <a:t>and across </a:t>
            </a:r>
            <a:r>
              <a:rPr lang="en-US" b="1" dirty="0"/>
              <a:t>the world.</a:t>
            </a:r>
          </a:p>
          <a:p>
            <a:r>
              <a:rPr lang="en-US" dirty="0"/>
              <a:t>• </a:t>
            </a:r>
            <a:r>
              <a:rPr lang="en-US" b="1" dirty="0"/>
              <a:t>Marcus and Blank</a:t>
            </a:r>
            <a:r>
              <a:rPr lang="en-US" dirty="0"/>
              <a:t>’</a:t>
            </a:r>
            <a:r>
              <a:rPr lang="en-US" b="1" dirty="0"/>
              <a:t>s influence </a:t>
            </a:r>
            <a:r>
              <a:rPr lang="en-US" b="1" dirty="0" smtClean="0"/>
              <a:t>led to </a:t>
            </a:r>
            <a:r>
              <a:rPr lang="en-US" b="1" dirty="0"/>
              <a:t>the </a:t>
            </a:r>
            <a:r>
              <a:rPr lang="en-US" b="1" dirty="0" smtClean="0"/>
              <a:t>creation </a:t>
            </a:r>
            <a:r>
              <a:rPr lang="en-US" b="1" dirty="0"/>
              <a:t>of other </a:t>
            </a:r>
            <a:r>
              <a:rPr lang="en-US" b="1" dirty="0" smtClean="0"/>
              <a:t>super chains </a:t>
            </a:r>
            <a:r>
              <a:rPr lang="en-US" b="1" dirty="0"/>
              <a:t>(i.e., Wal-Mart, Lowes, </a:t>
            </a:r>
            <a:r>
              <a:rPr lang="en-US" b="1" dirty="0" smtClean="0"/>
              <a:t>Bass Pro </a:t>
            </a:r>
            <a:r>
              <a:rPr lang="en-US" b="1" dirty="0"/>
              <a:t>Shop, etc.)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3" y="838200"/>
            <a:ext cx="336805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COLONIAL ERA (1733-1800)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GOODS</a:t>
            </a:r>
            <a:r>
              <a:rPr lang="en-US" b="1" dirty="0"/>
              <a:t>: Rice (largest, making up 1/3 of</a:t>
            </a:r>
          </a:p>
          <a:p>
            <a:r>
              <a:rPr lang="en-US" b="1" dirty="0"/>
              <a:t>all GA exports), silk, lumber, indigo,</a:t>
            </a:r>
          </a:p>
          <a:p>
            <a:r>
              <a:rPr lang="en-US" b="1" dirty="0"/>
              <a:t>corn, peas, and naval stores (pitch, tar,</a:t>
            </a:r>
          </a:p>
          <a:p>
            <a:r>
              <a:rPr lang="en-US" b="1" dirty="0"/>
              <a:t>turpentine)</a:t>
            </a:r>
          </a:p>
          <a:p>
            <a:r>
              <a:rPr lang="en-US" b="1" dirty="0"/>
              <a:t>SERVICES: Craftsmen, such as spinners,</a:t>
            </a:r>
          </a:p>
          <a:p>
            <a:r>
              <a:rPr lang="en-US" b="1" dirty="0"/>
              <a:t>weavers, furniture makers, silversmiths,</a:t>
            </a:r>
          </a:p>
          <a:p>
            <a:r>
              <a:rPr lang="en-US" b="1" dirty="0"/>
              <a:t>shoemakers, and dressmakers provided</a:t>
            </a:r>
          </a:p>
          <a:p>
            <a:r>
              <a:rPr lang="en-US" b="1" dirty="0"/>
              <a:t>services, primarily for locals.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THIS MEANS</a:t>
            </a:r>
            <a:r>
              <a:rPr lang="en-US" b="1" dirty="0" smtClean="0"/>
              <a:t>….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GROWTH,</a:t>
            </a:r>
          </a:p>
          <a:p>
            <a:pPr marL="0" indent="0">
              <a:buNone/>
            </a:pPr>
            <a:r>
              <a:rPr lang="en-US" b="1" dirty="0" smtClean="0"/>
              <a:t>                        JOBS</a:t>
            </a:r>
            <a:r>
              <a:rPr lang="en-US" b="1" dirty="0"/>
              <a:t>, and</a:t>
            </a:r>
            <a:r>
              <a:rPr lang="en-US" b="1" dirty="0" smtClean="0"/>
              <a:t>…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Movement and migration of ideas affect all</a:t>
            </a:r>
          </a:p>
          <a:p>
            <a:pPr marL="0" indent="0">
              <a:buNone/>
            </a:pPr>
            <a:r>
              <a:rPr lang="en-US" b="1" dirty="0"/>
              <a:t>societies involved.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Technological </a:t>
            </a:r>
            <a:r>
              <a:rPr lang="en-US" b="1" dirty="0"/>
              <a:t>innovations</a:t>
            </a:r>
          </a:p>
          <a:p>
            <a:pPr marL="0" indent="0">
              <a:buNone/>
            </a:pPr>
            <a:r>
              <a:rPr lang="en-US" b="1" dirty="0"/>
              <a:t>have intended and unintended consequences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impact did technology have </a:t>
            </a:r>
            <a:r>
              <a:rPr lang="en-US" b="1" dirty="0" smtClean="0"/>
              <a:t>on Georgia</a:t>
            </a:r>
            <a:r>
              <a:rPr lang="en-US" dirty="0" smtClean="0"/>
              <a:t>’</a:t>
            </a:r>
            <a:r>
              <a:rPr lang="en-US" b="1" dirty="0" smtClean="0"/>
              <a:t>s </a:t>
            </a:r>
            <a:r>
              <a:rPr lang="en-US" b="1" dirty="0" smtClean="0"/>
              <a:t>farms</a:t>
            </a:r>
            <a:r>
              <a:rPr lang="en-US" b="1" dirty="0"/>
              <a:t>?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How did changes on </a:t>
            </a:r>
            <a:r>
              <a:rPr lang="en-US" b="1" dirty="0" smtClean="0"/>
              <a:t>the farm </a:t>
            </a:r>
            <a:r>
              <a:rPr lang="en-US" b="1" dirty="0"/>
              <a:t>effect </a:t>
            </a:r>
            <a:r>
              <a:rPr lang="en-US" b="1" dirty="0" smtClean="0"/>
              <a:t>Georgia's </a:t>
            </a:r>
            <a:r>
              <a:rPr lang="en-US" b="1" dirty="0"/>
              <a:t>economy and the </a:t>
            </a:r>
            <a:r>
              <a:rPr lang="en-US" b="1" dirty="0" smtClean="0"/>
              <a:t>growth of </a:t>
            </a:r>
            <a:r>
              <a:rPr lang="en-US" b="1" dirty="0"/>
              <a:t>Georgia</a:t>
            </a:r>
            <a:r>
              <a:rPr lang="en-US" dirty="0"/>
              <a:t>’</a:t>
            </a:r>
            <a:r>
              <a:rPr lang="en-US" b="1" dirty="0"/>
              <a:t>s cities?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ANTEBELLUM ERA (1800-1860)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GOODS</a:t>
            </a:r>
            <a:r>
              <a:rPr lang="en-US" b="1" dirty="0"/>
              <a:t>: Cotton (</a:t>
            </a:r>
            <a:r>
              <a:rPr lang="en-US" dirty="0"/>
              <a:t>“</a:t>
            </a:r>
            <a:r>
              <a:rPr lang="en-US" b="1" dirty="0"/>
              <a:t>King Cotton</a:t>
            </a:r>
            <a:r>
              <a:rPr lang="en-US" dirty="0"/>
              <a:t>”</a:t>
            </a:r>
            <a:r>
              <a:rPr lang="en-US" b="1" dirty="0"/>
              <a:t>), corn,</a:t>
            </a:r>
          </a:p>
          <a:p>
            <a:r>
              <a:rPr lang="en-US" b="1" dirty="0"/>
              <a:t>tobacco, wheat, oats, sweet potatoes,</a:t>
            </a:r>
          </a:p>
          <a:p>
            <a:r>
              <a:rPr lang="en-US" b="1" dirty="0"/>
              <a:t>honey</a:t>
            </a:r>
          </a:p>
          <a:p>
            <a:r>
              <a:rPr lang="en-US" b="1" dirty="0"/>
              <a:t>SERVICES: Growing industries included</a:t>
            </a:r>
          </a:p>
          <a:p>
            <a:r>
              <a:rPr lang="en-US" b="1" dirty="0"/>
              <a:t>cotton gins, grist mills, textile mills,</a:t>
            </a:r>
          </a:p>
          <a:p>
            <a:r>
              <a:rPr lang="en-US" b="1" dirty="0"/>
              <a:t>sawmills; Savannah became a huge</a:t>
            </a:r>
          </a:p>
          <a:p>
            <a:r>
              <a:rPr lang="en-US" b="1" dirty="0"/>
              <a:t>industrial and shipping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POST-WAR TO WWII (1865-1940)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GOODS</a:t>
            </a:r>
            <a:r>
              <a:rPr lang="en-US" b="1" dirty="0"/>
              <a:t>: Economy was severely</a:t>
            </a:r>
          </a:p>
          <a:p>
            <a:r>
              <a:rPr lang="en-US" b="1" dirty="0"/>
              <a:t>depressed; farmers grew peaches,</a:t>
            </a:r>
          </a:p>
          <a:p>
            <a:r>
              <a:rPr lang="en-US" b="1" dirty="0"/>
              <a:t>watermelons, pecans, and peanuts, but</a:t>
            </a:r>
          </a:p>
          <a:p>
            <a:r>
              <a:rPr lang="en-US" b="1" dirty="0"/>
              <a:t>came to rely on poultry!!!</a:t>
            </a:r>
          </a:p>
          <a:p>
            <a:r>
              <a:rPr lang="en-US" b="1" dirty="0"/>
              <a:t>SERVICES: Growing industries included</a:t>
            </a:r>
          </a:p>
          <a:p>
            <a:r>
              <a:rPr lang="en-US" b="1" dirty="0"/>
              <a:t>cotton textiles, lumber mills, meat</a:t>
            </a:r>
          </a:p>
          <a:p>
            <a:r>
              <a:rPr lang="en-US" b="1" dirty="0"/>
              <a:t>packing (thanks to WWII), and</a:t>
            </a:r>
          </a:p>
          <a:p>
            <a:r>
              <a:rPr lang="en-US" b="1" dirty="0"/>
              <a:t>commercial canning (thanks to WWI).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MODERN GEORGIA (1940-Today)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• </a:t>
            </a:r>
            <a:r>
              <a:rPr lang="en-US" b="1" dirty="0"/>
              <a:t>By 1950, more people were employed in</a:t>
            </a:r>
          </a:p>
          <a:p>
            <a:r>
              <a:rPr lang="en-US" b="1" dirty="0"/>
              <a:t>manufacturing than agriculture.</a:t>
            </a:r>
          </a:p>
          <a:p>
            <a:r>
              <a:rPr lang="en-US" dirty="0"/>
              <a:t>• </a:t>
            </a:r>
            <a:r>
              <a:rPr lang="en-US" b="1" dirty="0"/>
              <a:t>The transportation industry became</a:t>
            </a:r>
          </a:p>
          <a:p>
            <a:r>
              <a:rPr lang="en-US" b="1" dirty="0"/>
              <a:t>extremely important.</a:t>
            </a:r>
          </a:p>
          <a:p>
            <a:r>
              <a:rPr lang="en-US" dirty="0"/>
              <a:t>• </a:t>
            </a:r>
            <a:r>
              <a:rPr lang="en-US" b="1" dirty="0"/>
              <a:t>Though poultry, peanuts, and pecans</a:t>
            </a:r>
          </a:p>
          <a:p>
            <a:r>
              <a:rPr lang="en-US" b="1" dirty="0"/>
              <a:t>are still important agricultural products,</a:t>
            </a:r>
          </a:p>
          <a:p>
            <a:r>
              <a:rPr lang="en-US" b="1" dirty="0"/>
              <a:t>Georgia, particularly Atlanta, has become</a:t>
            </a:r>
          </a:p>
          <a:p>
            <a:r>
              <a:rPr lang="en-US" b="1" dirty="0"/>
              <a:t>the business center of the Southeast.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Georgia’s Growing Economy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24866"/>
              </p:ext>
            </p:extLst>
          </p:nvPr>
        </p:nvGraphicFramePr>
        <p:xfrm>
          <a:off x="457200" y="1600200"/>
          <a:ext cx="8229600" cy="4119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Colonial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Antebellum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WWII-Today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silk, rice,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peas, indigo,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corn, wheat,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tobacco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King Cotton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corn, tobacco,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wheat, oats,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sweet potatoes,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Severely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depressed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economy;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peaches,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peanuts, and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POULTRY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 &amp;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technology;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Coca-Cola,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poultry, textiles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Services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spinners,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weavers,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artisans,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Cotton gins,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grist mills,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textile mills,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sawmills;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Savannah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 grows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Cotton textiles,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lumber mills,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meat packing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(WW1) and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commercial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canning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(WWII)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 (travel,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UPS, etc.);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sports, etc.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Georgia</a:t>
            </a:r>
            <a:r>
              <a:rPr lang="en-US" dirty="0"/>
              <a:t>’</a:t>
            </a:r>
            <a:r>
              <a:rPr lang="en-US" b="1" dirty="0"/>
              <a:t>s Trade Throughout 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149564"/>
              </p:ext>
            </p:extLst>
          </p:nvPr>
        </p:nvGraphicFramePr>
        <p:xfrm>
          <a:off x="457200" y="182880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Colonial 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Antebellum 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 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Means of Trade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Traded with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Indians;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exported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goods from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England by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goods by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wagon,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riverboat,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train; traded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cotton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Heavy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reliance 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rail; growth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four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 trans.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worldwide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road,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rail, ship,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air!!!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After World War II, Georgia experienced tremendous </a:t>
            </a:r>
            <a:r>
              <a:rPr lang="en-US" sz="2400" b="1" dirty="0" smtClean="0"/>
              <a:t>growth</a:t>
            </a:r>
            <a:br>
              <a:rPr lang="en-US" sz="2400" b="1" dirty="0" smtClean="0"/>
            </a:br>
            <a:r>
              <a:rPr lang="en-US" sz="2400" b="1" dirty="0"/>
              <a:t>&amp; transformation in several ways: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Changes in agriculture:</a:t>
            </a:r>
          </a:p>
          <a:p>
            <a:pPr marL="0" indent="0">
              <a:buNone/>
            </a:pPr>
            <a:r>
              <a:rPr lang="en-US" b="1" dirty="0" smtClean="0"/>
              <a:t>          Tenant </a:t>
            </a:r>
            <a:r>
              <a:rPr lang="en-US" b="1" dirty="0"/>
              <a:t>farmers were no longer needed because of:</a:t>
            </a:r>
          </a:p>
          <a:p>
            <a:r>
              <a:rPr lang="en-US" b="1" dirty="0"/>
              <a:t>A. The New Deal</a:t>
            </a:r>
            <a:r>
              <a:rPr lang="en-US" dirty="0"/>
              <a:t>’</a:t>
            </a:r>
            <a:r>
              <a:rPr lang="en-US" b="1" dirty="0"/>
              <a:t>s Agricultural Adjustment Act</a:t>
            </a:r>
          </a:p>
          <a:p>
            <a:r>
              <a:rPr lang="en-US" b="1" dirty="0"/>
              <a:t>B. A new invention </a:t>
            </a:r>
            <a:r>
              <a:rPr lang="en-US" b="1" dirty="0" smtClean="0"/>
              <a:t>….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6" y="4114800"/>
            <a:ext cx="2657475" cy="220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Changes </a:t>
            </a:r>
            <a:r>
              <a:rPr lang="en-US" b="1" dirty="0"/>
              <a:t>in agriculture: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Agriculture became focused on fewer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b="1" dirty="0"/>
              <a:t>larger farms:</a:t>
            </a:r>
          </a:p>
          <a:p>
            <a:r>
              <a:rPr lang="en-US" b="1" dirty="0"/>
              <a:t>1945 – GA had 226,000 farms averaging 105 acres large</a:t>
            </a:r>
          </a:p>
          <a:p>
            <a:r>
              <a:rPr lang="en-US" b="1" dirty="0"/>
              <a:t>1969 – GA had 67,000 farms averaging 500 acres </a:t>
            </a:r>
            <a:r>
              <a:rPr lang="en-US" b="1" dirty="0" smtClean="0"/>
              <a:t>large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5" y="4267200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4" y="4244991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68" y="4244991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4" y="5257800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5" y="5257800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5" y="5257800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4" y="5257800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1219200" cy="11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95800" y="4804673"/>
            <a:ext cx="1435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963</Words>
  <Application>Microsoft Office PowerPoint</Application>
  <PresentationFormat>On-screen Show (4:3)</PresentationFormat>
  <Paragraphs>194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GEORGIA TRADES WITH THE WORLD</vt:lpstr>
      <vt:lpstr>COLONIAL ERA (1733-1800) </vt:lpstr>
      <vt:lpstr>ANTEBELLUM ERA (1800-1860) </vt:lpstr>
      <vt:lpstr>POST-WAR TO WWII (1865-1940) </vt:lpstr>
      <vt:lpstr>MODERN GEORGIA (1940-Today) </vt:lpstr>
      <vt:lpstr>Georgia’s Growing Economy</vt:lpstr>
      <vt:lpstr>Georgia’s Trade Throughout History</vt:lpstr>
      <vt:lpstr>After World War II, Georgia experienced tremendous growth &amp; transformation in several ways:  </vt:lpstr>
      <vt:lpstr>PowerPoint Presentation</vt:lpstr>
      <vt:lpstr>PowerPoint Presentation</vt:lpstr>
      <vt:lpstr>Match the cause on the left with its effect on the right </vt:lpstr>
      <vt:lpstr>PowerPoint Presentation</vt:lpstr>
      <vt:lpstr>MODERN GEORGIA (1940-Today): </vt:lpstr>
      <vt:lpstr>PowerPoint Presentation</vt:lpstr>
      <vt:lpstr>MODERN GEORGIA (1940-Today)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Salli Eve</dc:creator>
  <cp:lastModifiedBy>Salli Eve</cp:lastModifiedBy>
  <cp:revision>13</cp:revision>
  <dcterms:created xsi:type="dcterms:W3CDTF">2016-02-29T19:10:48Z</dcterms:created>
  <dcterms:modified xsi:type="dcterms:W3CDTF">2016-03-01T19:58:26Z</dcterms:modified>
</cp:coreProperties>
</file>